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handoutMasterIdLst>
    <p:handoutMasterId r:id="rId31"/>
  </p:handoutMasterIdLst>
  <p:sldIdLst>
    <p:sldId id="256" r:id="rId2"/>
    <p:sldId id="306" r:id="rId3"/>
    <p:sldId id="307" r:id="rId4"/>
    <p:sldId id="334" r:id="rId5"/>
    <p:sldId id="311" r:id="rId6"/>
    <p:sldId id="309" r:id="rId7"/>
    <p:sldId id="310" r:id="rId8"/>
    <p:sldId id="312" r:id="rId9"/>
    <p:sldId id="313" r:id="rId10"/>
    <p:sldId id="314" r:id="rId11"/>
    <p:sldId id="315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</p:sldIdLst>
  <p:sldSz cx="9144000" cy="5143500" type="screen16x9"/>
  <p:notesSz cx="6858000" cy="9144000"/>
  <p:embeddedFontLst>
    <p:embeddedFont>
      <p:font typeface="Anaheim" panose="020B0604020202020204" charset="0"/>
      <p:regular r:id="rId32"/>
      <p:bold r:id="rId33"/>
    </p:embeddedFont>
    <p:embeddedFont>
      <p:font typeface="B Elham" panose="00000400000000000000" pitchFamily="2" charset="-78"/>
      <p:regular r:id="rId34"/>
    </p:embeddedFont>
    <p:embeddedFont>
      <p:font typeface="B Sina" panose="00000700000000000000" pitchFamily="2" charset="-78"/>
      <p:bold r:id="rId35"/>
    </p:embeddedFont>
    <p:embeddedFont>
      <p:font typeface="Bebas Neue" panose="020B0604020202020204" charset="0"/>
      <p:regular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  <p:embeddedFont>
      <p:font typeface="Montserrat Black" panose="020B0604020202020204" charset="0"/>
      <p:bold r:id="rId41"/>
      <p:boldItalic r:id="rId42"/>
    </p:embeddedFont>
    <p:embeddedFont>
      <p:font typeface="Nunito Light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B87"/>
    <a:srgbClr val="00CCAC"/>
    <a:srgbClr val="6995D9"/>
    <a:srgbClr val="022553"/>
    <a:srgbClr val="002E8A"/>
    <a:srgbClr val="00FFFF"/>
    <a:srgbClr val="032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4F9368-F776-4E2E-B342-98E8D0DAD84F}">
  <a:tblStyle styleId="{344F9368-F776-4E2E-B342-98E8D0DAD8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E12DA7-1C03-425C-A3B2-F90FA63FB071}" type="doc">
      <dgm:prSet loTypeId="urn:microsoft.com/office/officeart/2005/8/layout/hierarchy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083B25-4694-4407-BA3E-9494F880BE85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2448CC8E-2C62-4DE2-9256-C7F97AF776A7}" type="parTrans" cxnId="{7E58FC56-B101-4372-AA30-9C3358BC218B}">
      <dgm:prSet/>
      <dgm:spPr/>
      <dgm:t>
        <a:bodyPr/>
        <a:lstStyle/>
        <a:p>
          <a:endParaRPr lang="en-US"/>
        </a:p>
      </dgm:t>
    </dgm:pt>
    <dgm:pt modelId="{716CBCAD-1E8B-4998-B82A-4D2620C5DB30}" type="sibTrans" cxnId="{7E58FC56-B101-4372-AA30-9C3358BC218B}">
      <dgm:prSet/>
      <dgm:spPr/>
      <dgm:t>
        <a:bodyPr/>
        <a:lstStyle/>
        <a:p>
          <a:endParaRPr lang="en-US"/>
        </a:p>
      </dgm:t>
    </dgm:pt>
    <dgm:pt modelId="{7DB5E4BE-C56E-492C-B324-EEA966DC1E2C}">
      <dgm:prSet phldrT="[Text]"/>
      <dgm:spPr/>
      <dgm:t>
        <a:bodyPr/>
        <a:lstStyle/>
        <a:p>
          <a:r>
            <a:rPr lang="en-US" dirty="0"/>
            <a:t>C: 2.45</a:t>
          </a:r>
        </a:p>
      </dgm:t>
    </dgm:pt>
    <dgm:pt modelId="{BFA5BE69-453D-441A-8A7E-F4D2663D04DE}" type="parTrans" cxnId="{149DF72D-0704-40FA-8DD2-096B5418D145}">
      <dgm:prSet/>
      <dgm:spPr/>
      <dgm:t>
        <a:bodyPr/>
        <a:lstStyle/>
        <a:p>
          <a:endParaRPr lang="en-US"/>
        </a:p>
      </dgm:t>
    </dgm:pt>
    <dgm:pt modelId="{F8B493A0-90C6-4B9F-80DB-4B5ECA25CBE2}" type="sibTrans" cxnId="{149DF72D-0704-40FA-8DD2-096B5418D145}">
      <dgm:prSet/>
      <dgm:spPr/>
      <dgm:t>
        <a:bodyPr/>
        <a:lstStyle/>
        <a:p>
          <a:endParaRPr lang="en-US"/>
        </a:p>
      </dgm:t>
    </dgm:pt>
    <dgm:pt modelId="{FE14C18D-5CC6-4E18-AAA8-B0B1BE8C3FD4}">
      <dgm:prSet phldrT="[Text]"/>
      <dgm:spPr/>
      <dgm:t>
        <a:bodyPr/>
        <a:lstStyle/>
        <a:p>
          <a:r>
            <a:rPr lang="en-US" dirty="0"/>
            <a:t>Kernel : Linear</a:t>
          </a:r>
        </a:p>
      </dgm:t>
    </dgm:pt>
    <dgm:pt modelId="{BD1EB44E-5872-4532-BADC-72D0D0466F97}" type="parTrans" cxnId="{A1F64C9F-B7EF-4812-AA27-A39C24EE0287}">
      <dgm:prSet/>
      <dgm:spPr/>
      <dgm:t>
        <a:bodyPr/>
        <a:lstStyle/>
        <a:p>
          <a:endParaRPr lang="en-US"/>
        </a:p>
      </dgm:t>
    </dgm:pt>
    <dgm:pt modelId="{31801207-70AA-4D7D-8CCC-B32373568A6B}" type="sibTrans" cxnId="{A1F64C9F-B7EF-4812-AA27-A39C24EE0287}">
      <dgm:prSet/>
      <dgm:spPr/>
      <dgm:t>
        <a:bodyPr/>
        <a:lstStyle/>
        <a:p>
          <a:endParaRPr lang="en-US"/>
        </a:p>
      </dgm:t>
    </dgm:pt>
    <dgm:pt modelId="{CD3B29E6-3D67-4B31-8E1B-6DD667BCECA5}">
      <dgm:prSet phldrT="[Text]"/>
      <dgm:spPr/>
      <dgm:t>
        <a:bodyPr/>
        <a:lstStyle/>
        <a:p>
          <a:r>
            <a:rPr lang="en-US" dirty="0"/>
            <a:t>Gamma: Scale</a:t>
          </a:r>
        </a:p>
      </dgm:t>
    </dgm:pt>
    <dgm:pt modelId="{0AE51C04-388D-4AEF-8C80-009C147E6A5A}" type="parTrans" cxnId="{D56D06E7-DCB3-46B6-A74F-D23F69926DC8}">
      <dgm:prSet/>
      <dgm:spPr/>
      <dgm:t>
        <a:bodyPr/>
        <a:lstStyle/>
        <a:p>
          <a:endParaRPr lang="en-US"/>
        </a:p>
      </dgm:t>
    </dgm:pt>
    <dgm:pt modelId="{60030E55-8A89-43F9-868E-7D053E43E752}" type="sibTrans" cxnId="{D56D06E7-DCB3-46B6-A74F-D23F69926DC8}">
      <dgm:prSet/>
      <dgm:spPr/>
      <dgm:t>
        <a:bodyPr/>
        <a:lstStyle/>
        <a:p>
          <a:endParaRPr lang="en-US"/>
        </a:p>
      </dgm:t>
    </dgm:pt>
    <dgm:pt modelId="{B55C6803-46B2-4360-8972-2BE921B73FED}">
      <dgm:prSet phldrT="[Text]" custT="1"/>
      <dgm:spPr/>
      <dgm:t>
        <a:bodyPr/>
        <a:lstStyle/>
        <a:p>
          <a:r>
            <a:rPr lang="en-US" sz="3200" dirty="0"/>
            <a:t>Accuracy: 97.37%</a:t>
          </a:r>
        </a:p>
      </dgm:t>
    </dgm:pt>
    <dgm:pt modelId="{7CDB6CF3-35E0-4D21-B42D-52A62B544876}" type="parTrans" cxnId="{608E70D7-8100-4E25-B519-2F0C297357B8}">
      <dgm:prSet/>
      <dgm:spPr/>
      <dgm:t>
        <a:bodyPr/>
        <a:lstStyle/>
        <a:p>
          <a:endParaRPr lang="en-US"/>
        </a:p>
      </dgm:t>
    </dgm:pt>
    <dgm:pt modelId="{71047F7F-920B-4290-96B6-E04EC578808F}" type="sibTrans" cxnId="{608E70D7-8100-4E25-B519-2F0C297357B8}">
      <dgm:prSet/>
      <dgm:spPr/>
      <dgm:t>
        <a:bodyPr/>
        <a:lstStyle/>
        <a:p>
          <a:endParaRPr lang="en-US"/>
        </a:p>
      </dgm:t>
    </dgm:pt>
    <dgm:pt modelId="{AFB34CA1-5A1A-41DB-9EE4-91070F872E75}" type="pres">
      <dgm:prSet presAssocID="{A9E12DA7-1C03-425C-A3B2-F90FA63FB07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1A7D62-AB1F-4B1A-A972-65D7CC69EC72}" type="pres">
      <dgm:prSet presAssocID="{28083B25-4694-4407-BA3E-9494F880BE85}" presName="root" presStyleCnt="0"/>
      <dgm:spPr/>
    </dgm:pt>
    <dgm:pt modelId="{A650D0F3-3663-4A25-A8B0-BF5173D54C40}" type="pres">
      <dgm:prSet presAssocID="{28083B25-4694-4407-BA3E-9494F880BE85}" presName="rootComposite" presStyleCnt="0"/>
      <dgm:spPr/>
    </dgm:pt>
    <dgm:pt modelId="{7DD7D2C6-26E7-4DF5-9CCC-1ADB461C0883}" type="pres">
      <dgm:prSet presAssocID="{28083B25-4694-4407-BA3E-9494F880BE85}" presName="rootText" presStyleLbl="node1" presStyleIdx="0" presStyleCnt="1"/>
      <dgm:spPr/>
    </dgm:pt>
    <dgm:pt modelId="{4B7F0B09-3904-46C8-A3F0-76F58F3068BC}" type="pres">
      <dgm:prSet presAssocID="{28083B25-4694-4407-BA3E-9494F880BE85}" presName="rootConnector" presStyleLbl="node1" presStyleIdx="0" presStyleCnt="1"/>
      <dgm:spPr/>
    </dgm:pt>
    <dgm:pt modelId="{6344C851-D7DA-42F8-B70F-A657589A2AB5}" type="pres">
      <dgm:prSet presAssocID="{28083B25-4694-4407-BA3E-9494F880BE85}" presName="childShape" presStyleCnt="0"/>
      <dgm:spPr/>
    </dgm:pt>
    <dgm:pt modelId="{9E51D574-CBB5-46EC-9B9B-78ADE49FD4AA}" type="pres">
      <dgm:prSet presAssocID="{BFA5BE69-453D-441A-8A7E-F4D2663D04DE}" presName="Name13" presStyleLbl="parChTrans1D2" presStyleIdx="0" presStyleCnt="4"/>
      <dgm:spPr/>
    </dgm:pt>
    <dgm:pt modelId="{AE6AC042-C2B6-40A0-9998-4A5252EE92C0}" type="pres">
      <dgm:prSet presAssocID="{7DB5E4BE-C56E-492C-B324-EEA966DC1E2C}" presName="childText" presStyleLbl="bgAcc1" presStyleIdx="0" presStyleCnt="4" custScaleX="338752">
        <dgm:presLayoutVars>
          <dgm:bulletEnabled val="1"/>
        </dgm:presLayoutVars>
      </dgm:prSet>
      <dgm:spPr/>
    </dgm:pt>
    <dgm:pt modelId="{CB7E7908-2AE1-4556-9932-7C3CE7424C97}" type="pres">
      <dgm:prSet presAssocID="{BD1EB44E-5872-4532-BADC-72D0D0466F97}" presName="Name13" presStyleLbl="parChTrans1D2" presStyleIdx="1" presStyleCnt="4"/>
      <dgm:spPr/>
    </dgm:pt>
    <dgm:pt modelId="{90FAE543-2755-4947-837E-315AD8D046CD}" type="pres">
      <dgm:prSet presAssocID="{FE14C18D-5CC6-4E18-AAA8-B0B1BE8C3FD4}" presName="childText" presStyleLbl="bgAcc1" presStyleIdx="1" presStyleCnt="4" custScaleX="338752">
        <dgm:presLayoutVars>
          <dgm:bulletEnabled val="1"/>
        </dgm:presLayoutVars>
      </dgm:prSet>
      <dgm:spPr/>
    </dgm:pt>
    <dgm:pt modelId="{33D1BDB3-3E12-4B61-B567-9117F67C681C}" type="pres">
      <dgm:prSet presAssocID="{0AE51C04-388D-4AEF-8C80-009C147E6A5A}" presName="Name13" presStyleLbl="parChTrans1D2" presStyleIdx="2" presStyleCnt="4"/>
      <dgm:spPr/>
    </dgm:pt>
    <dgm:pt modelId="{D4CC5B3A-3424-4AD3-A71F-F9E6EBE1586A}" type="pres">
      <dgm:prSet presAssocID="{CD3B29E6-3D67-4B31-8E1B-6DD667BCECA5}" presName="childText" presStyleLbl="bgAcc1" presStyleIdx="2" presStyleCnt="4" custScaleX="338752">
        <dgm:presLayoutVars>
          <dgm:bulletEnabled val="1"/>
        </dgm:presLayoutVars>
      </dgm:prSet>
      <dgm:spPr/>
    </dgm:pt>
    <dgm:pt modelId="{BF30C535-E380-4234-AE9E-9C4B39DBE5BD}" type="pres">
      <dgm:prSet presAssocID="{7CDB6CF3-35E0-4D21-B42D-52A62B544876}" presName="Name13" presStyleLbl="parChTrans1D2" presStyleIdx="3" presStyleCnt="4"/>
      <dgm:spPr/>
    </dgm:pt>
    <dgm:pt modelId="{6BAD64A2-C6DF-4771-8EFC-5BD8BE3EBEA9}" type="pres">
      <dgm:prSet presAssocID="{B55C6803-46B2-4360-8972-2BE921B73FED}" presName="childText" presStyleLbl="bgAcc1" presStyleIdx="3" presStyleCnt="4" custScaleX="338752">
        <dgm:presLayoutVars>
          <dgm:bulletEnabled val="1"/>
        </dgm:presLayoutVars>
      </dgm:prSet>
      <dgm:spPr/>
    </dgm:pt>
  </dgm:ptLst>
  <dgm:cxnLst>
    <dgm:cxn modelId="{01488E26-039D-4554-8896-F4BA51D09B0C}" type="presOf" srcId="{B55C6803-46B2-4360-8972-2BE921B73FED}" destId="{6BAD64A2-C6DF-4771-8EFC-5BD8BE3EBEA9}" srcOrd="0" destOrd="0" presId="urn:microsoft.com/office/officeart/2005/8/layout/hierarchy3"/>
    <dgm:cxn modelId="{149DF72D-0704-40FA-8DD2-096B5418D145}" srcId="{28083B25-4694-4407-BA3E-9494F880BE85}" destId="{7DB5E4BE-C56E-492C-B324-EEA966DC1E2C}" srcOrd="0" destOrd="0" parTransId="{BFA5BE69-453D-441A-8A7E-F4D2663D04DE}" sibTransId="{F8B493A0-90C6-4B9F-80DB-4B5ECA25CBE2}"/>
    <dgm:cxn modelId="{063BF345-2B64-4C39-862D-7F91636F5F53}" type="presOf" srcId="{CD3B29E6-3D67-4B31-8E1B-6DD667BCECA5}" destId="{D4CC5B3A-3424-4AD3-A71F-F9E6EBE1586A}" srcOrd="0" destOrd="0" presId="urn:microsoft.com/office/officeart/2005/8/layout/hierarchy3"/>
    <dgm:cxn modelId="{5AB4C646-6B35-4507-882A-48CFD39DB7B3}" type="presOf" srcId="{7CDB6CF3-35E0-4D21-B42D-52A62B544876}" destId="{BF30C535-E380-4234-AE9E-9C4B39DBE5BD}" srcOrd="0" destOrd="0" presId="urn:microsoft.com/office/officeart/2005/8/layout/hierarchy3"/>
    <dgm:cxn modelId="{E2103569-489D-449A-A465-6B7631BF7496}" type="presOf" srcId="{A9E12DA7-1C03-425C-A3B2-F90FA63FB071}" destId="{AFB34CA1-5A1A-41DB-9EE4-91070F872E75}" srcOrd="0" destOrd="0" presId="urn:microsoft.com/office/officeart/2005/8/layout/hierarchy3"/>
    <dgm:cxn modelId="{35B76970-429B-41F4-BB2D-3628046EA3D1}" type="presOf" srcId="{FE14C18D-5CC6-4E18-AAA8-B0B1BE8C3FD4}" destId="{90FAE543-2755-4947-837E-315AD8D046CD}" srcOrd="0" destOrd="0" presId="urn:microsoft.com/office/officeart/2005/8/layout/hierarchy3"/>
    <dgm:cxn modelId="{7E58FC56-B101-4372-AA30-9C3358BC218B}" srcId="{A9E12DA7-1C03-425C-A3B2-F90FA63FB071}" destId="{28083B25-4694-4407-BA3E-9494F880BE85}" srcOrd="0" destOrd="0" parTransId="{2448CC8E-2C62-4DE2-9256-C7F97AF776A7}" sibTransId="{716CBCAD-1E8B-4998-B82A-4D2620C5DB30}"/>
    <dgm:cxn modelId="{C975A378-4382-4F1F-9C5C-84C5A8874EC3}" type="presOf" srcId="{28083B25-4694-4407-BA3E-9494F880BE85}" destId="{4B7F0B09-3904-46C8-A3F0-76F58F3068BC}" srcOrd="1" destOrd="0" presId="urn:microsoft.com/office/officeart/2005/8/layout/hierarchy3"/>
    <dgm:cxn modelId="{4BD8517A-07B1-4AD9-90F0-97B2A9731F29}" type="presOf" srcId="{0AE51C04-388D-4AEF-8C80-009C147E6A5A}" destId="{33D1BDB3-3E12-4B61-B567-9117F67C681C}" srcOrd="0" destOrd="0" presId="urn:microsoft.com/office/officeart/2005/8/layout/hierarchy3"/>
    <dgm:cxn modelId="{25725798-EA13-40CF-9242-E0B87AC0B74B}" type="presOf" srcId="{28083B25-4694-4407-BA3E-9494F880BE85}" destId="{7DD7D2C6-26E7-4DF5-9CCC-1ADB461C0883}" srcOrd="0" destOrd="0" presId="urn:microsoft.com/office/officeart/2005/8/layout/hierarchy3"/>
    <dgm:cxn modelId="{A1F64C9F-B7EF-4812-AA27-A39C24EE0287}" srcId="{28083B25-4694-4407-BA3E-9494F880BE85}" destId="{FE14C18D-5CC6-4E18-AAA8-B0B1BE8C3FD4}" srcOrd="1" destOrd="0" parTransId="{BD1EB44E-5872-4532-BADC-72D0D0466F97}" sibTransId="{31801207-70AA-4D7D-8CCC-B32373568A6B}"/>
    <dgm:cxn modelId="{622998A4-0AAB-4FD7-B5E8-781C31107819}" type="presOf" srcId="{7DB5E4BE-C56E-492C-B324-EEA966DC1E2C}" destId="{AE6AC042-C2B6-40A0-9998-4A5252EE92C0}" srcOrd="0" destOrd="0" presId="urn:microsoft.com/office/officeart/2005/8/layout/hierarchy3"/>
    <dgm:cxn modelId="{D0F393BC-FE44-4336-9894-893E4FE63625}" type="presOf" srcId="{BD1EB44E-5872-4532-BADC-72D0D0466F97}" destId="{CB7E7908-2AE1-4556-9932-7C3CE7424C97}" srcOrd="0" destOrd="0" presId="urn:microsoft.com/office/officeart/2005/8/layout/hierarchy3"/>
    <dgm:cxn modelId="{608E70D7-8100-4E25-B519-2F0C297357B8}" srcId="{28083B25-4694-4407-BA3E-9494F880BE85}" destId="{B55C6803-46B2-4360-8972-2BE921B73FED}" srcOrd="3" destOrd="0" parTransId="{7CDB6CF3-35E0-4D21-B42D-52A62B544876}" sibTransId="{71047F7F-920B-4290-96B6-E04EC578808F}"/>
    <dgm:cxn modelId="{D56D06E7-DCB3-46B6-A74F-D23F69926DC8}" srcId="{28083B25-4694-4407-BA3E-9494F880BE85}" destId="{CD3B29E6-3D67-4B31-8E1B-6DD667BCECA5}" srcOrd="2" destOrd="0" parTransId="{0AE51C04-388D-4AEF-8C80-009C147E6A5A}" sibTransId="{60030E55-8A89-43F9-868E-7D053E43E752}"/>
    <dgm:cxn modelId="{4E6338E7-5A46-4182-98CB-65765BBAD18B}" type="presOf" srcId="{BFA5BE69-453D-441A-8A7E-F4D2663D04DE}" destId="{9E51D574-CBB5-46EC-9B9B-78ADE49FD4AA}" srcOrd="0" destOrd="0" presId="urn:microsoft.com/office/officeart/2005/8/layout/hierarchy3"/>
    <dgm:cxn modelId="{3420CA00-5002-446C-8762-4B3EA046925F}" type="presParOf" srcId="{AFB34CA1-5A1A-41DB-9EE4-91070F872E75}" destId="{111A7D62-AB1F-4B1A-A972-65D7CC69EC72}" srcOrd="0" destOrd="0" presId="urn:microsoft.com/office/officeart/2005/8/layout/hierarchy3"/>
    <dgm:cxn modelId="{13CBFA01-93C8-4663-83D5-AF259A2DCD77}" type="presParOf" srcId="{111A7D62-AB1F-4B1A-A972-65D7CC69EC72}" destId="{A650D0F3-3663-4A25-A8B0-BF5173D54C40}" srcOrd="0" destOrd="0" presId="urn:microsoft.com/office/officeart/2005/8/layout/hierarchy3"/>
    <dgm:cxn modelId="{A7CC21EB-6879-48A8-B00E-9E8280A00B1D}" type="presParOf" srcId="{A650D0F3-3663-4A25-A8B0-BF5173D54C40}" destId="{7DD7D2C6-26E7-4DF5-9CCC-1ADB461C0883}" srcOrd="0" destOrd="0" presId="urn:microsoft.com/office/officeart/2005/8/layout/hierarchy3"/>
    <dgm:cxn modelId="{5B0510EC-FEB0-4A9E-9118-8BF1F410013B}" type="presParOf" srcId="{A650D0F3-3663-4A25-A8B0-BF5173D54C40}" destId="{4B7F0B09-3904-46C8-A3F0-76F58F3068BC}" srcOrd="1" destOrd="0" presId="urn:microsoft.com/office/officeart/2005/8/layout/hierarchy3"/>
    <dgm:cxn modelId="{F50BC2FF-E649-4EF8-BE01-FAF3D5C39324}" type="presParOf" srcId="{111A7D62-AB1F-4B1A-A972-65D7CC69EC72}" destId="{6344C851-D7DA-42F8-B70F-A657589A2AB5}" srcOrd="1" destOrd="0" presId="urn:microsoft.com/office/officeart/2005/8/layout/hierarchy3"/>
    <dgm:cxn modelId="{A8743AFD-BE5A-4C93-8D1E-38FD4E203B2F}" type="presParOf" srcId="{6344C851-D7DA-42F8-B70F-A657589A2AB5}" destId="{9E51D574-CBB5-46EC-9B9B-78ADE49FD4AA}" srcOrd="0" destOrd="0" presId="urn:microsoft.com/office/officeart/2005/8/layout/hierarchy3"/>
    <dgm:cxn modelId="{AFA5097B-6F20-42F6-9862-961EA3B4BAF9}" type="presParOf" srcId="{6344C851-D7DA-42F8-B70F-A657589A2AB5}" destId="{AE6AC042-C2B6-40A0-9998-4A5252EE92C0}" srcOrd="1" destOrd="0" presId="urn:microsoft.com/office/officeart/2005/8/layout/hierarchy3"/>
    <dgm:cxn modelId="{A1325B08-2518-4927-AA6D-5FBC5FFD06E2}" type="presParOf" srcId="{6344C851-D7DA-42F8-B70F-A657589A2AB5}" destId="{CB7E7908-2AE1-4556-9932-7C3CE7424C97}" srcOrd="2" destOrd="0" presId="urn:microsoft.com/office/officeart/2005/8/layout/hierarchy3"/>
    <dgm:cxn modelId="{AA88FD95-E437-42B1-A722-841EAB974345}" type="presParOf" srcId="{6344C851-D7DA-42F8-B70F-A657589A2AB5}" destId="{90FAE543-2755-4947-837E-315AD8D046CD}" srcOrd="3" destOrd="0" presId="urn:microsoft.com/office/officeart/2005/8/layout/hierarchy3"/>
    <dgm:cxn modelId="{24E1A3C6-6380-4EA5-9E17-0F62F443D48A}" type="presParOf" srcId="{6344C851-D7DA-42F8-B70F-A657589A2AB5}" destId="{33D1BDB3-3E12-4B61-B567-9117F67C681C}" srcOrd="4" destOrd="0" presId="urn:microsoft.com/office/officeart/2005/8/layout/hierarchy3"/>
    <dgm:cxn modelId="{E58A6FB3-3807-47FE-B7D0-659FE52159E2}" type="presParOf" srcId="{6344C851-D7DA-42F8-B70F-A657589A2AB5}" destId="{D4CC5B3A-3424-4AD3-A71F-F9E6EBE1586A}" srcOrd="5" destOrd="0" presId="urn:microsoft.com/office/officeart/2005/8/layout/hierarchy3"/>
    <dgm:cxn modelId="{FCE03187-097F-4668-BD23-67D488684F16}" type="presParOf" srcId="{6344C851-D7DA-42F8-B70F-A657589A2AB5}" destId="{BF30C535-E380-4234-AE9E-9C4B39DBE5BD}" srcOrd="6" destOrd="0" presId="urn:microsoft.com/office/officeart/2005/8/layout/hierarchy3"/>
    <dgm:cxn modelId="{E9048C89-90D6-4392-841F-0E86A08AAB28}" type="presParOf" srcId="{6344C851-D7DA-42F8-B70F-A657589A2AB5}" destId="{6BAD64A2-C6DF-4771-8EFC-5BD8BE3EBEA9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12DA7-1C03-425C-A3B2-F90FA63FB071}" type="doc">
      <dgm:prSet loTypeId="urn:microsoft.com/office/officeart/2005/8/layout/hierarchy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083B25-4694-4407-BA3E-9494F880BE85}">
      <dgm:prSet phldrT="[Text]"/>
      <dgm:spPr/>
      <dgm:t>
        <a:bodyPr/>
        <a:lstStyle/>
        <a:p>
          <a:r>
            <a:rPr lang="en-US" dirty="0"/>
            <a:t>MLP</a:t>
          </a:r>
        </a:p>
      </dgm:t>
    </dgm:pt>
    <dgm:pt modelId="{2448CC8E-2C62-4DE2-9256-C7F97AF776A7}" type="parTrans" cxnId="{7E58FC56-B101-4372-AA30-9C3358BC218B}">
      <dgm:prSet/>
      <dgm:spPr/>
      <dgm:t>
        <a:bodyPr/>
        <a:lstStyle/>
        <a:p>
          <a:endParaRPr lang="en-US"/>
        </a:p>
      </dgm:t>
    </dgm:pt>
    <dgm:pt modelId="{716CBCAD-1E8B-4998-B82A-4D2620C5DB30}" type="sibTrans" cxnId="{7E58FC56-B101-4372-AA30-9C3358BC218B}">
      <dgm:prSet/>
      <dgm:spPr/>
      <dgm:t>
        <a:bodyPr/>
        <a:lstStyle/>
        <a:p>
          <a:endParaRPr lang="en-US"/>
        </a:p>
      </dgm:t>
    </dgm:pt>
    <dgm:pt modelId="{7DB5E4BE-C56E-492C-B324-EEA966DC1E2C}">
      <dgm:prSet phldrT="[Text]"/>
      <dgm:spPr/>
      <dgm:t>
        <a:bodyPr/>
        <a:lstStyle/>
        <a:p>
          <a:r>
            <a:rPr lang="en-US" dirty="0"/>
            <a:t>Number of layers: 1</a:t>
          </a:r>
        </a:p>
      </dgm:t>
    </dgm:pt>
    <dgm:pt modelId="{BFA5BE69-453D-441A-8A7E-F4D2663D04DE}" type="parTrans" cxnId="{149DF72D-0704-40FA-8DD2-096B5418D145}">
      <dgm:prSet/>
      <dgm:spPr/>
      <dgm:t>
        <a:bodyPr/>
        <a:lstStyle/>
        <a:p>
          <a:endParaRPr lang="en-US"/>
        </a:p>
      </dgm:t>
    </dgm:pt>
    <dgm:pt modelId="{F8B493A0-90C6-4B9F-80DB-4B5ECA25CBE2}" type="sibTrans" cxnId="{149DF72D-0704-40FA-8DD2-096B5418D145}">
      <dgm:prSet/>
      <dgm:spPr/>
      <dgm:t>
        <a:bodyPr/>
        <a:lstStyle/>
        <a:p>
          <a:endParaRPr lang="en-US"/>
        </a:p>
      </dgm:t>
    </dgm:pt>
    <dgm:pt modelId="{CD3B29E6-3D67-4B31-8E1B-6DD667BCECA5}">
      <dgm:prSet phldrT="[Text]"/>
      <dgm:spPr/>
      <dgm:t>
        <a:bodyPr/>
        <a:lstStyle/>
        <a:p>
          <a:r>
            <a:rPr lang="en-US"/>
            <a:t>Activation: ReLU</a:t>
          </a:r>
          <a:endParaRPr lang="en-US" dirty="0"/>
        </a:p>
      </dgm:t>
    </dgm:pt>
    <dgm:pt modelId="{0AE51C04-388D-4AEF-8C80-009C147E6A5A}" type="parTrans" cxnId="{D56D06E7-DCB3-46B6-A74F-D23F69926DC8}">
      <dgm:prSet/>
      <dgm:spPr/>
      <dgm:t>
        <a:bodyPr/>
        <a:lstStyle/>
        <a:p>
          <a:endParaRPr lang="en-US"/>
        </a:p>
      </dgm:t>
    </dgm:pt>
    <dgm:pt modelId="{60030E55-8A89-43F9-868E-7D053E43E752}" type="sibTrans" cxnId="{D56D06E7-DCB3-46B6-A74F-D23F69926DC8}">
      <dgm:prSet/>
      <dgm:spPr/>
      <dgm:t>
        <a:bodyPr/>
        <a:lstStyle/>
        <a:p>
          <a:endParaRPr lang="en-US"/>
        </a:p>
      </dgm:t>
    </dgm:pt>
    <dgm:pt modelId="{B55C6803-46B2-4360-8972-2BE921B73FED}">
      <dgm:prSet phldrT="[Text]" custT="1"/>
      <dgm:spPr/>
      <dgm:t>
        <a:bodyPr/>
        <a:lstStyle/>
        <a:p>
          <a:r>
            <a:rPr lang="en-US" sz="3200" dirty="0"/>
            <a:t>Accuracy: 97.57%</a:t>
          </a:r>
        </a:p>
      </dgm:t>
    </dgm:pt>
    <dgm:pt modelId="{7CDB6CF3-35E0-4D21-B42D-52A62B544876}" type="parTrans" cxnId="{608E70D7-8100-4E25-B519-2F0C297357B8}">
      <dgm:prSet/>
      <dgm:spPr/>
      <dgm:t>
        <a:bodyPr/>
        <a:lstStyle/>
        <a:p>
          <a:endParaRPr lang="en-US"/>
        </a:p>
      </dgm:t>
    </dgm:pt>
    <dgm:pt modelId="{71047F7F-920B-4290-96B6-E04EC578808F}" type="sibTrans" cxnId="{608E70D7-8100-4E25-B519-2F0C297357B8}">
      <dgm:prSet/>
      <dgm:spPr/>
      <dgm:t>
        <a:bodyPr/>
        <a:lstStyle/>
        <a:p>
          <a:endParaRPr lang="en-US"/>
        </a:p>
      </dgm:t>
    </dgm:pt>
    <dgm:pt modelId="{A8537AC9-E6C1-4E90-95CF-6851A2C15503}">
      <dgm:prSet/>
      <dgm:spPr/>
      <dgm:t>
        <a:bodyPr/>
        <a:lstStyle/>
        <a:p>
          <a:r>
            <a:rPr lang="en-US" dirty="0"/>
            <a:t>Units: 143</a:t>
          </a:r>
        </a:p>
      </dgm:t>
    </dgm:pt>
    <dgm:pt modelId="{1477BBB8-33A2-47BD-84E0-2BA8AB92DB0F}" type="parTrans" cxnId="{364CB7CB-F71C-4057-BE92-4657B6EEB610}">
      <dgm:prSet/>
      <dgm:spPr/>
      <dgm:t>
        <a:bodyPr/>
        <a:lstStyle/>
        <a:p>
          <a:endParaRPr lang="en-US"/>
        </a:p>
      </dgm:t>
    </dgm:pt>
    <dgm:pt modelId="{BAA856E2-43E2-44DF-A80A-473BC46F317A}" type="sibTrans" cxnId="{364CB7CB-F71C-4057-BE92-4657B6EEB610}">
      <dgm:prSet/>
      <dgm:spPr/>
      <dgm:t>
        <a:bodyPr/>
        <a:lstStyle/>
        <a:p>
          <a:endParaRPr lang="en-US"/>
        </a:p>
      </dgm:t>
    </dgm:pt>
    <dgm:pt modelId="{AFB34CA1-5A1A-41DB-9EE4-91070F872E75}" type="pres">
      <dgm:prSet presAssocID="{A9E12DA7-1C03-425C-A3B2-F90FA63FB07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1A7D62-AB1F-4B1A-A972-65D7CC69EC72}" type="pres">
      <dgm:prSet presAssocID="{28083B25-4694-4407-BA3E-9494F880BE85}" presName="root" presStyleCnt="0"/>
      <dgm:spPr/>
    </dgm:pt>
    <dgm:pt modelId="{A650D0F3-3663-4A25-A8B0-BF5173D54C40}" type="pres">
      <dgm:prSet presAssocID="{28083B25-4694-4407-BA3E-9494F880BE85}" presName="rootComposite" presStyleCnt="0"/>
      <dgm:spPr/>
    </dgm:pt>
    <dgm:pt modelId="{7DD7D2C6-26E7-4DF5-9CCC-1ADB461C0883}" type="pres">
      <dgm:prSet presAssocID="{28083B25-4694-4407-BA3E-9494F880BE85}" presName="rootText" presStyleLbl="node1" presStyleIdx="0" presStyleCnt="1"/>
      <dgm:spPr/>
    </dgm:pt>
    <dgm:pt modelId="{4B7F0B09-3904-46C8-A3F0-76F58F3068BC}" type="pres">
      <dgm:prSet presAssocID="{28083B25-4694-4407-BA3E-9494F880BE85}" presName="rootConnector" presStyleLbl="node1" presStyleIdx="0" presStyleCnt="1"/>
      <dgm:spPr/>
    </dgm:pt>
    <dgm:pt modelId="{6344C851-D7DA-42F8-B70F-A657589A2AB5}" type="pres">
      <dgm:prSet presAssocID="{28083B25-4694-4407-BA3E-9494F880BE85}" presName="childShape" presStyleCnt="0"/>
      <dgm:spPr/>
    </dgm:pt>
    <dgm:pt modelId="{9E51D574-CBB5-46EC-9B9B-78ADE49FD4AA}" type="pres">
      <dgm:prSet presAssocID="{BFA5BE69-453D-441A-8A7E-F4D2663D04DE}" presName="Name13" presStyleLbl="parChTrans1D2" presStyleIdx="0" presStyleCnt="4"/>
      <dgm:spPr/>
    </dgm:pt>
    <dgm:pt modelId="{AE6AC042-C2B6-40A0-9998-4A5252EE92C0}" type="pres">
      <dgm:prSet presAssocID="{7DB5E4BE-C56E-492C-B324-EEA966DC1E2C}" presName="childText" presStyleLbl="bgAcc1" presStyleIdx="0" presStyleCnt="4" custScaleX="376715">
        <dgm:presLayoutVars>
          <dgm:bulletEnabled val="1"/>
        </dgm:presLayoutVars>
      </dgm:prSet>
      <dgm:spPr/>
    </dgm:pt>
    <dgm:pt modelId="{7FCBA3FE-8351-4D13-AAEB-981AA20C8F1C}" type="pres">
      <dgm:prSet presAssocID="{1477BBB8-33A2-47BD-84E0-2BA8AB92DB0F}" presName="Name13" presStyleLbl="parChTrans1D2" presStyleIdx="1" presStyleCnt="4"/>
      <dgm:spPr/>
    </dgm:pt>
    <dgm:pt modelId="{747FB039-7BD6-429E-9409-E8D5F139621B}" type="pres">
      <dgm:prSet presAssocID="{A8537AC9-E6C1-4E90-95CF-6851A2C15503}" presName="childText" presStyleLbl="bgAcc1" presStyleIdx="1" presStyleCnt="4" custScaleX="376716">
        <dgm:presLayoutVars>
          <dgm:bulletEnabled val="1"/>
        </dgm:presLayoutVars>
      </dgm:prSet>
      <dgm:spPr/>
    </dgm:pt>
    <dgm:pt modelId="{33D1BDB3-3E12-4B61-B567-9117F67C681C}" type="pres">
      <dgm:prSet presAssocID="{0AE51C04-388D-4AEF-8C80-009C147E6A5A}" presName="Name13" presStyleLbl="parChTrans1D2" presStyleIdx="2" presStyleCnt="4"/>
      <dgm:spPr/>
    </dgm:pt>
    <dgm:pt modelId="{D4CC5B3A-3424-4AD3-A71F-F9E6EBE1586A}" type="pres">
      <dgm:prSet presAssocID="{CD3B29E6-3D67-4B31-8E1B-6DD667BCECA5}" presName="childText" presStyleLbl="bgAcc1" presStyleIdx="2" presStyleCnt="4" custScaleX="376715">
        <dgm:presLayoutVars>
          <dgm:bulletEnabled val="1"/>
        </dgm:presLayoutVars>
      </dgm:prSet>
      <dgm:spPr/>
    </dgm:pt>
    <dgm:pt modelId="{BF30C535-E380-4234-AE9E-9C4B39DBE5BD}" type="pres">
      <dgm:prSet presAssocID="{7CDB6CF3-35E0-4D21-B42D-52A62B544876}" presName="Name13" presStyleLbl="parChTrans1D2" presStyleIdx="3" presStyleCnt="4"/>
      <dgm:spPr/>
    </dgm:pt>
    <dgm:pt modelId="{6BAD64A2-C6DF-4771-8EFC-5BD8BE3EBEA9}" type="pres">
      <dgm:prSet presAssocID="{B55C6803-46B2-4360-8972-2BE921B73FED}" presName="childText" presStyleLbl="bgAcc1" presStyleIdx="3" presStyleCnt="4" custScaleX="376715">
        <dgm:presLayoutVars>
          <dgm:bulletEnabled val="1"/>
        </dgm:presLayoutVars>
      </dgm:prSet>
      <dgm:spPr/>
    </dgm:pt>
  </dgm:ptLst>
  <dgm:cxnLst>
    <dgm:cxn modelId="{0655DA0F-29F2-42EB-B29D-8875111E5AB8}" type="presOf" srcId="{28083B25-4694-4407-BA3E-9494F880BE85}" destId="{4B7F0B09-3904-46C8-A3F0-76F58F3068BC}" srcOrd="1" destOrd="0" presId="urn:microsoft.com/office/officeart/2005/8/layout/hierarchy3"/>
    <dgm:cxn modelId="{149DF72D-0704-40FA-8DD2-096B5418D145}" srcId="{28083B25-4694-4407-BA3E-9494F880BE85}" destId="{7DB5E4BE-C56E-492C-B324-EEA966DC1E2C}" srcOrd="0" destOrd="0" parTransId="{BFA5BE69-453D-441A-8A7E-F4D2663D04DE}" sibTransId="{F8B493A0-90C6-4B9F-80DB-4B5ECA25CBE2}"/>
    <dgm:cxn modelId="{93B0995D-EA57-4918-9A45-23110F599F8A}" type="presOf" srcId="{28083B25-4694-4407-BA3E-9494F880BE85}" destId="{7DD7D2C6-26E7-4DF5-9CCC-1ADB461C0883}" srcOrd="0" destOrd="0" presId="urn:microsoft.com/office/officeart/2005/8/layout/hierarchy3"/>
    <dgm:cxn modelId="{E2103569-489D-449A-A465-6B7631BF7496}" type="presOf" srcId="{A9E12DA7-1C03-425C-A3B2-F90FA63FB071}" destId="{AFB34CA1-5A1A-41DB-9EE4-91070F872E75}" srcOrd="0" destOrd="0" presId="urn:microsoft.com/office/officeart/2005/8/layout/hierarchy3"/>
    <dgm:cxn modelId="{7E58FC56-B101-4372-AA30-9C3358BC218B}" srcId="{A9E12DA7-1C03-425C-A3B2-F90FA63FB071}" destId="{28083B25-4694-4407-BA3E-9494F880BE85}" srcOrd="0" destOrd="0" parTransId="{2448CC8E-2C62-4DE2-9256-C7F97AF776A7}" sibTransId="{716CBCAD-1E8B-4998-B82A-4D2620C5DB30}"/>
    <dgm:cxn modelId="{C8698FA3-E96A-4C57-B874-895FBEFDB2FA}" type="presOf" srcId="{1477BBB8-33A2-47BD-84E0-2BA8AB92DB0F}" destId="{7FCBA3FE-8351-4D13-AAEB-981AA20C8F1C}" srcOrd="0" destOrd="0" presId="urn:microsoft.com/office/officeart/2005/8/layout/hierarchy3"/>
    <dgm:cxn modelId="{EBD5F3A5-5C68-451C-AA31-36E9D3EF9E77}" type="presOf" srcId="{7DB5E4BE-C56E-492C-B324-EEA966DC1E2C}" destId="{AE6AC042-C2B6-40A0-9998-4A5252EE92C0}" srcOrd="0" destOrd="0" presId="urn:microsoft.com/office/officeart/2005/8/layout/hierarchy3"/>
    <dgm:cxn modelId="{38F813AD-262E-4B78-B9C5-401B8FCE7032}" type="presOf" srcId="{A8537AC9-E6C1-4E90-95CF-6851A2C15503}" destId="{747FB039-7BD6-429E-9409-E8D5F139621B}" srcOrd="0" destOrd="0" presId="urn:microsoft.com/office/officeart/2005/8/layout/hierarchy3"/>
    <dgm:cxn modelId="{901758B9-7914-4820-A3BA-F35B4415FA86}" type="presOf" srcId="{7CDB6CF3-35E0-4D21-B42D-52A62B544876}" destId="{BF30C535-E380-4234-AE9E-9C4B39DBE5BD}" srcOrd="0" destOrd="0" presId="urn:microsoft.com/office/officeart/2005/8/layout/hierarchy3"/>
    <dgm:cxn modelId="{F3AEBDB9-0806-4B1C-88FB-D9ED7AD4FBBB}" type="presOf" srcId="{CD3B29E6-3D67-4B31-8E1B-6DD667BCECA5}" destId="{D4CC5B3A-3424-4AD3-A71F-F9E6EBE1586A}" srcOrd="0" destOrd="0" presId="urn:microsoft.com/office/officeart/2005/8/layout/hierarchy3"/>
    <dgm:cxn modelId="{364CB7CB-F71C-4057-BE92-4657B6EEB610}" srcId="{28083B25-4694-4407-BA3E-9494F880BE85}" destId="{A8537AC9-E6C1-4E90-95CF-6851A2C15503}" srcOrd="1" destOrd="0" parTransId="{1477BBB8-33A2-47BD-84E0-2BA8AB92DB0F}" sibTransId="{BAA856E2-43E2-44DF-A80A-473BC46F317A}"/>
    <dgm:cxn modelId="{608E70D7-8100-4E25-B519-2F0C297357B8}" srcId="{28083B25-4694-4407-BA3E-9494F880BE85}" destId="{B55C6803-46B2-4360-8972-2BE921B73FED}" srcOrd="3" destOrd="0" parTransId="{7CDB6CF3-35E0-4D21-B42D-52A62B544876}" sibTransId="{71047F7F-920B-4290-96B6-E04EC578808F}"/>
    <dgm:cxn modelId="{E1544FE4-39AF-4D52-A06B-63D57FFFAD15}" type="presOf" srcId="{BFA5BE69-453D-441A-8A7E-F4D2663D04DE}" destId="{9E51D574-CBB5-46EC-9B9B-78ADE49FD4AA}" srcOrd="0" destOrd="0" presId="urn:microsoft.com/office/officeart/2005/8/layout/hierarchy3"/>
    <dgm:cxn modelId="{D56D06E7-DCB3-46B6-A74F-D23F69926DC8}" srcId="{28083B25-4694-4407-BA3E-9494F880BE85}" destId="{CD3B29E6-3D67-4B31-8E1B-6DD667BCECA5}" srcOrd="2" destOrd="0" parTransId="{0AE51C04-388D-4AEF-8C80-009C147E6A5A}" sibTransId="{60030E55-8A89-43F9-868E-7D053E43E752}"/>
    <dgm:cxn modelId="{974582F5-979C-4BE0-A676-C4FF97976675}" type="presOf" srcId="{0AE51C04-388D-4AEF-8C80-009C147E6A5A}" destId="{33D1BDB3-3E12-4B61-B567-9117F67C681C}" srcOrd="0" destOrd="0" presId="urn:microsoft.com/office/officeart/2005/8/layout/hierarchy3"/>
    <dgm:cxn modelId="{CFA7E0FE-5BE4-4530-93E1-82167B23CBB1}" type="presOf" srcId="{B55C6803-46B2-4360-8972-2BE921B73FED}" destId="{6BAD64A2-C6DF-4771-8EFC-5BD8BE3EBEA9}" srcOrd="0" destOrd="0" presId="urn:microsoft.com/office/officeart/2005/8/layout/hierarchy3"/>
    <dgm:cxn modelId="{A9D60FA2-0731-4A31-A013-FD39E84B2797}" type="presParOf" srcId="{AFB34CA1-5A1A-41DB-9EE4-91070F872E75}" destId="{111A7D62-AB1F-4B1A-A972-65D7CC69EC72}" srcOrd="0" destOrd="0" presId="urn:microsoft.com/office/officeart/2005/8/layout/hierarchy3"/>
    <dgm:cxn modelId="{1CF66DF8-A6B0-4A33-B234-D1EC8D61FA18}" type="presParOf" srcId="{111A7D62-AB1F-4B1A-A972-65D7CC69EC72}" destId="{A650D0F3-3663-4A25-A8B0-BF5173D54C40}" srcOrd="0" destOrd="0" presId="urn:microsoft.com/office/officeart/2005/8/layout/hierarchy3"/>
    <dgm:cxn modelId="{903D841E-32BA-4A58-A597-9D124FB35C4C}" type="presParOf" srcId="{A650D0F3-3663-4A25-A8B0-BF5173D54C40}" destId="{7DD7D2C6-26E7-4DF5-9CCC-1ADB461C0883}" srcOrd="0" destOrd="0" presId="urn:microsoft.com/office/officeart/2005/8/layout/hierarchy3"/>
    <dgm:cxn modelId="{96D089DB-17AD-4957-9BD3-EC10761B1F84}" type="presParOf" srcId="{A650D0F3-3663-4A25-A8B0-BF5173D54C40}" destId="{4B7F0B09-3904-46C8-A3F0-76F58F3068BC}" srcOrd="1" destOrd="0" presId="urn:microsoft.com/office/officeart/2005/8/layout/hierarchy3"/>
    <dgm:cxn modelId="{296FB031-B8F0-4629-AC45-D7C363C0B9B3}" type="presParOf" srcId="{111A7D62-AB1F-4B1A-A972-65D7CC69EC72}" destId="{6344C851-D7DA-42F8-B70F-A657589A2AB5}" srcOrd="1" destOrd="0" presId="urn:microsoft.com/office/officeart/2005/8/layout/hierarchy3"/>
    <dgm:cxn modelId="{A2E33361-86AD-438D-9943-5BB3628937EE}" type="presParOf" srcId="{6344C851-D7DA-42F8-B70F-A657589A2AB5}" destId="{9E51D574-CBB5-46EC-9B9B-78ADE49FD4AA}" srcOrd="0" destOrd="0" presId="urn:microsoft.com/office/officeart/2005/8/layout/hierarchy3"/>
    <dgm:cxn modelId="{0D14A4E7-A8F4-4489-918D-A84C9620100E}" type="presParOf" srcId="{6344C851-D7DA-42F8-B70F-A657589A2AB5}" destId="{AE6AC042-C2B6-40A0-9998-4A5252EE92C0}" srcOrd="1" destOrd="0" presId="urn:microsoft.com/office/officeart/2005/8/layout/hierarchy3"/>
    <dgm:cxn modelId="{A36AB1A0-FB4B-4F29-BDA6-4C27DFD1E489}" type="presParOf" srcId="{6344C851-D7DA-42F8-B70F-A657589A2AB5}" destId="{7FCBA3FE-8351-4D13-AAEB-981AA20C8F1C}" srcOrd="2" destOrd="0" presId="urn:microsoft.com/office/officeart/2005/8/layout/hierarchy3"/>
    <dgm:cxn modelId="{13C3140E-66BF-49FB-A63C-6648D0ED913D}" type="presParOf" srcId="{6344C851-D7DA-42F8-B70F-A657589A2AB5}" destId="{747FB039-7BD6-429E-9409-E8D5F139621B}" srcOrd="3" destOrd="0" presId="urn:microsoft.com/office/officeart/2005/8/layout/hierarchy3"/>
    <dgm:cxn modelId="{BFE2EF88-4FA1-43C0-B44D-4258499AFD4A}" type="presParOf" srcId="{6344C851-D7DA-42F8-B70F-A657589A2AB5}" destId="{33D1BDB3-3E12-4B61-B567-9117F67C681C}" srcOrd="4" destOrd="0" presId="urn:microsoft.com/office/officeart/2005/8/layout/hierarchy3"/>
    <dgm:cxn modelId="{92FCB0B0-9190-42F5-A04B-313718496D51}" type="presParOf" srcId="{6344C851-D7DA-42F8-B70F-A657589A2AB5}" destId="{D4CC5B3A-3424-4AD3-A71F-F9E6EBE1586A}" srcOrd="5" destOrd="0" presId="urn:microsoft.com/office/officeart/2005/8/layout/hierarchy3"/>
    <dgm:cxn modelId="{1FDD9C75-9892-4EBF-B5D1-98678DE684C7}" type="presParOf" srcId="{6344C851-D7DA-42F8-B70F-A657589A2AB5}" destId="{BF30C535-E380-4234-AE9E-9C4B39DBE5BD}" srcOrd="6" destOrd="0" presId="urn:microsoft.com/office/officeart/2005/8/layout/hierarchy3"/>
    <dgm:cxn modelId="{C141D816-91E8-4091-81C2-EFA070276C2D}" type="presParOf" srcId="{6344C851-D7DA-42F8-B70F-A657589A2AB5}" destId="{6BAD64A2-C6DF-4771-8EFC-5BD8BE3EBEA9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E12DA7-1C03-425C-A3B2-F90FA63FB071}" type="doc">
      <dgm:prSet loTypeId="urn:microsoft.com/office/officeart/2005/8/layout/hierarchy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083B25-4694-4407-BA3E-9494F880BE85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2448CC8E-2C62-4DE2-9256-C7F97AF776A7}" type="parTrans" cxnId="{7E58FC56-B101-4372-AA30-9C3358BC218B}">
      <dgm:prSet/>
      <dgm:spPr/>
      <dgm:t>
        <a:bodyPr/>
        <a:lstStyle/>
        <a:p>
          <a:endParaRPr lang="en-US"/>
        </a:p>
      </dgm:t>
    </dgm:pt>
    <dgm:pt modelId="{716CBCAD-1E8B-4998-B82A-4D2620C5DB30}" type="sibTrans" cxnId="{7E58FC56-B101-4372-AA30-9C3358BC218B}">
      <dgm:prSet/>
      <dgm:spPr/>
      <dgm:t>
        <a:bodyPr/>
        <a:lstStyle/>
        <a:p>
          <a:endParaRPr lang="en-US"/>
        </a:p>
      </dgm:t>
    </dgm:pt>
    <dgm:pt modelId="{7DB5E4BE-C56E-492C-B324-EEA966DC1E2C}">
      <dgm:prSet phldrT="[Text]"/>
      <dgm:spPr/>
      <dgm:t>
        <a:bodyPr/>
        <a:lstStyle/>
        <a:p>
          <a:r>
            <a:rPr lang="en-US" dirty="0"/>
            <a:t>C: 2.45</a:t>
          </a:r>
        </a:p>
      </dgm:t>
    </dgm:pt>
    <dgm:pt modelId="{BFA5BE69-453D-441A-8A7E-F4D2663D04DE}" type="parTrans" cxnId="{149DF72D-0704-40FA-8DD2-096B5418D145}">
      <dgm:prSet/>
      <dgm:spPr/>
      <dgm:t>
        <a:bodyPr/>
        <a:lstStyle/>
        <a:p>
          <a:endParaRPr lang="en-US"/>
        </a:p>
      </dgm:t>
    </dgm:pt>
    <dgm:pt modelId="{F8B493A0-90C6-4B9F-80DB-4B5ECA25CBE2}" type="sibTrans" cxnId="{149DF72D-0704-40FA-8DD2-096B5418D145}">
      <dgm:prSet/>
      <dgm:spPr/>
      <dgm:t>
        <a:bodyPr/>
        <a:lstStyle/>
        <a:p>
          <a:endParaRPr lang="en-US"/>
        </a:p>
      </dgm:t>
    </dgm:pt>
    <dgm:pt modelId="{FE14C18D-5CC6-4E18-AAA8-B0B1BE8C3FD4}">
      <dgm:prSet phldrT="[Text]"/>
      <dgm:spPr/>
      <dgm:t>
        <a:bodyPr/>
        <a:lstStyle/>
        <a:p>
          <a:r>
            <a:rPr lang="en-US" dirty="0"/>
            <a:t>Kernel : Linear</a:t>
          </a:r>
        </a:p>
      </dgm:t>
    </dgm:pt>
    <dgm:pt modelId="{BD1EB44E-5872-4532-BADC-72D0D0466F97}" type="parTrans" cxnId="{A1F64C9F-B7EF-4812-AA27-A39C24EE0287}">
      <dgm:prSet/>
      <dgm:spPr/>
      <dgm:t>
        <a:bodyPr/>
        <a:lstStyle/>
        <a:p>
          <a:endParaRPr lang="en-US"/>
        </a:p>
      </dgm:t>
    </dgm:pt>
    <dgm:pt modelId="{31801207-70AA-4D7D-8CCC-B32373568A6B}" type="sibTrans" cxnId="{A1F64C9F-B7EF-4812-AA27-A39C24EE0287}">
      <dgm:prSet/>
      <dgm:spPr/>
      <dgm:t>
        <a:bodyPr/>
        <a:lstStyle/>
        <a:p>
          <a:endParaRPr lang="en-US"/>
        </a:p>
      </dgm:t>
    </dgm:pt>
    <dgm:pt modelId="{CD3B29E6-3D67-4B31-8E1B-6DD667BCECA5}">
      <dgm:prSet phldrT="[Text]"/>
      <dgm:spPr/>
      <dgm:t>
        <a:bodyPr/>
        <a:lstStyle/>
        <a:p>
          <a:r>
            <a:rPr lang="en-US" dirty="0"/>
            <a:t>Gamma: Scale</a:t>
          </a:r>
        </a:p>
      </dgm:t>
    </dgm:pt>
    <dgm:pt modelId="{0AE51C04-388D-4AEF-8C80-009C147E6A5A}" type="parTrans" cxnId="{D56D06E7-DCB3-46B6-A74F-D23F69926DC8}">
      <dgm:prSet/>
      <dgm:spPr/>
      <dgm:t>
        <a:bodyPr/>
        <a:lstStyle/>
        <a:p>
          <a:endParaRPr lang="en-US"/>
        </a:p>
      </dgm:t>
    </dgm:pt>
    <dgm:pt modelId="{60030E55-8A89-43F9-868E-7D053E43E752}" type="sibTrans" cxnId="{D56D06E7-DCB3-46B6-A74F-D23F69926DC8}">
      <dgm:prSet/>
      <dgm:spPr/>
      <dgm:t>
        <a:bodyPr/>
        <a:lstStyle/>
        <a:p>
          <a:endParaRPr lang="en-US"/>
        </a:p>
      </dgm:t>
    </dgm:pt>
    <dgm:pt modelId="{B55C6803-46B2-4360-8972-2BE921B73FED}">
      <dgm:prSet phldrT="[Text]" custT="1"/>
      <dgm:spPr/>
      <dgm:t>
        <a:bodyPr/>
        <a:lstStyle/>
        <a:p>
          <a:r>
            <a:rPr lang="en-US" sz="1800" dirty="0"/>
            <a:t>Test Accuracy: 92.3%</a:t>
          </a:r>
        </a:p>
      </dgm:t>
    </dgm:pt>
    <dgm:pt modelId="{7CDB6CF3-35E0-4D21-B42D-52A62B544876}" type="parTrans" cxnId="{608E70D7-8100-4E25-B519-2F0C297357B8}">
      <dgm:prSet/>
      <dgm:spPr/>
      <dgm:t>
        <a:bodyPr/>
        <a:lstStyle/>
        <a:p>
          <a:endParaRPr lang="en-US"/>
        </a:p>
      </dgm:t>
    </dgm:pt>
    <dgm:pt modelId="{71047F7F-920B-4290-96B6-E04EC578808F}" type="sibTrans" cxnId="{608E70D7-8100-4E25-B519-2F0C297357B8}">
      <dgm:prSet/>
      <dgm:spPr/>
      <dgm:t>
        <a:bodyPr/>
        <a:lstStyle/>
        <a:p>
          <a:endParaRPr lang="en-US"/>
        </a:p>
      </dgm:t>
    </dgm:pt>
    <dgm:pt modelId="{AFB34CA1-5A1A-41DB-9EE4-91070F872E75}" type="pres">
      <dgm:prSet presAssocID="{A9E12DA7-1C03-425C-A3B2-F90FA63FB07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1A7D62-AB1F-4B1A-A972-65D7CC69EC72}" type="pres">
      <dgm:prSet presAssocID="{28083B25-4694-4407-BA3E-9494F880BE85}" presName="root" presStyleCnt="0"/>
      <dgm:spPr/>
    </dgm:pt>
    <dgm:pt modelId="{A650D0F3-3663-4A25-A8B0-BF5173D54C40}" type="pres">
      <dgm:prSet presAssocID="{28083B25-4694-4407-BA3E-9494F880BE85}" presName="rootComposite" presStyleCnt="0"/>
      <dgm:spPr/>
    </dgm:pt>
    <dgm:pt modelId="{7DD7D2C6-26E7-4DF5-9CCC-1ADB461C0883}" type="pres">
      <dgm:prSet presAssocID="{28083B25-4694-4407-BA3E-9494F880BE85}" presName="rootText" presStyleLbl="node1" presStyleIdx="0" presStyleCnt="1"/>
      <dgm:spPr/>
    </dgm:pt>
    <dgm:pt modelId="{4B7F0B09-3904-46C8-A3F0-76F58F3068BC}" type="pres">
      <dgm:prSet presAssocID="{28083B25-4694-4407-BA3E-9494F880BE85}" presName="rootConnector" presStyleLbl="node1" presStyleIdx="0" presStyleCnt="1"/>
      <dgm:spPr/>
    </dgm:pt>
    <dgm:pt modelId="{6344C851-D7DA-42F8-B70F-A657589A2AB5}" type="pres">
      <dgm:prSet presAssocID="{28083B25-4694-4407-BA3E-9494F880BE85}" presName="childShape" presStyleCnt="0"/>
      <dgm:spPr/>
    </dgm:pt>
    <dgm:pt modelId="{9E51D574-CBB5-46EC-9B9B-78ADE49FD4AA}" type="pres">
      <dgm:prSet presAssocID="{BFA5BE69-453D-441A-8A7E-F4D2663D04DE}" presName="Name13" presStyleLbl="parChTrans1D2" presStyleIdx="0" presStyleCnt="4"/>
      <dgm:spPr/>
    </dgm:pt>
    <dgm:pt modelId="{AE6AC042-C2B6-40A0-9998-4A5252EE92C0}" type="pres">
      <dgm:prSet presAssocID="{7DB5E4BE-C56E-492C-B324-EEA966DC1E2C}" presName="childText" presStyleLbl="bgAcc1" presStyleIdx="0" presStyleCnt="4" custScaleX="376139">
        <dgm:presLayoutVars>
          <dgm:bulletEnabled val="1"/>
        </dgm:presLayoutVars>
      </dgm:prSet>
      <dgm:spPr/>
    </dgm:pt>
    <dgm:pt modelId="{CB7E7908-2AE1-4556-9932-7C3CE7424C97}" type="pres">
      <dgm:prSet presAssocID="{BD1EB44E-5872-4532-BADC-72D0D0466F97}" presName="Name13" presStyleLbl="parChTrans1D2" presStyleIdx="1" presStyleCnt="4"/>
      <dgm:spPr/>
    </dgm:pt>
    <dgm:pt modelId="{90FAE543-2755-4947-837E-315AD8D046CD}" type="pres">
      <dgm:prSet presAssocID="{FE14C18D-5CC6-4E18-AAA8-B0B1BE8C3FD4}" presName="childText" presStyleLbl="bgAcc1" presStyleIdx="1" presStyleCnt="4" custScaleX="376139">
        <dgm:presLayoutVars>
          <dgm:bulletEnabled val="1"/>
        </dgm:presLayoutVars>
      </dgm:prSet>
      <dgm:spPr/>
    </dgm:pt>
    <dgm:pt modelId="{33D1BDB3-3E12-4B61-B567-9117F67C681C}" type="pres">
      <dgm:prSet presAssocID="{0AE51C04-388D-4AEF-8C80-009C147E6A5A}" presName="Name13" presStyleLbl="parChTrans1D2" presStyleIdx="2" presStyleCnt="4"/>
      <dgm:spPr/>
    </dgm:pt>
    <dgm:pt modelId="{D4CC5B3A-3424-4AD3-A71F-F9E6EBE1586A}" type="pres">
      <dgm:prSet presAssocID="{CD3B29E6-3D67-4B31-8E1B-6DD667BCECA5}" presName="childText" presStyleLbl="bgAcc1" presStyleIdx="2" presStyleCnt="4" custScaleX="376139">
        <dgm:presLayoutVars>
          <dgm:bulletEnabled val="1"/>
        </dgm:presLayoutVars>
      </dgm:prSet>
      <dgm:spPr/>
    </dgm:pt>
    <dgm:pt modelId="{BF30C535-E380-4234-AE9E-9C4B39DBE5BD}" type="pres">
      <dgm:prSet presAssocID="{7CDB6CF3-35E0-4D21-B42D-52A62B544876}" presName="Name13" presStyleLbl="parChTrans1D2" presStyleIdx="3" presStyleCnt="4"/>
      <dgm:spPr/>
    </dgm:pt>
    <dgm:pt modelId="{6BAD64A2-C6DF-4771-8EFC-5BD8BE3EBEA9}" type="pres">
      <dgm:prSet presAssocID="{B55C6803-46B2-4360-8972-2BE921B73FED}" presName="childText" presStyleLbl="bgAcc1" presStyleIdx="3" presStyleCnt="4" custScaleX="376210">
        <dgm:presLayoutVars>
          <dgm:bulletEnabled val="1"/>
        </dgm:presLayoutVars>
      </dgm:prSet>
      <dgm:spPr/>
    </dgm:pt>
  </dgm:ptLst>
  <dgm:cxnLst>
    <dgm:cxn modelId="{01488E26-039D-4554-8896-F4BA51D09B0C}" type="presOf" srcId="{B55C6803-46B2-4360-8972-2BE921B73FED}" destId="{6BAD64A2-C6DF-4771-8EFC-5BD8BE3EBEA9}" srcOrd="0" destOrd="0" presId="urn:microsoft.com/office/officeart/2005/8/layout/hierarchy3"/>
    <dgm:cxn modelId="{149DF72D-0704-40FA-8DD2-096B5418D145}" srcId="{28083B25-4694-4407-BA3E-9494F880BE85}" destId="{7DB5E4BE-C56E-492C-B324-EEA966DC1E2C}" srcOrd="0" destOrd="0" parTransId="{BFA5BE69-453D-441A-8A7E-F4D2663D04DE}" sibTransId="{F8B493A0-90C6-4B9F-80DB-4B5ECA25CBE2}"/>
    <dgm:cxn modelId="{063BF345-2B64-4C39-862D-7F91636F5F53}" type="presOf" srcId="{CD3B29E6-3D67-4B31-8E1B-6DD667BCECA5}" destId="{D4CC5B3A-3424-4AD3-A71F-F9E6EBE1586A}" srcOrd="0" destOrd="0" presId="urn:microsoft.com/office/officeart/2005/8/layout/hierarchy3"/>
    <dgm:cxn modelId="{5AB4C646-6B35-4507-882A-48CFD39DB7B3}" type="presOf" srcId="{7CDB6CF3-35E0-4D21-B42D-52A62B544876}" destId="{BF30C535-E380-4234-AE9E-9C4B39DBE5BD}" srcOrd="0" destOrd="0" presId="urn:microsoft.com/office/officeart/2005/8/layout/hierarchy3"/>
    <dgm:cxn modelId="{E2103569-489D-449A-A465-6B7631BF7496}" type="presOf" srcId="{A9E12DA7-1C03-425C-A3B2-F90FA63FB071}" destId="{AFB34CA1-5A1A-41DB-9EE4-91070F872E75}" srcOrd="0" destOrd="0" presId="urn:microsoft.com/office/officeart/2005/8/layout/hierarchy3"/>
    <dgm:cxn modelId="{35B76970-429B-41F4-BB2D-3628046EA3D1}" type="presOf" srcId="{FE14C18D-5CC6-4E18-AAA8-B0B1BE8C3FD4}" destId="{90FAE543-2755-4947-837E-315AD8D046CD}" srcOrd="0" destOrd="0" presId="urn:microsoft.com/office/officeart/2005/8/layout/hierarchy3"/>
    <dgm:cxn modelId="{7E58FC56-B101-4372-AA30-9C3358BC218B}" srcId="{A9E12DA7-1C03-425C-A3B2-F90FA63FB071}" destId="{28083B25-4694-4407-BA3E-9494F880BE85}" srcOrd="0" destOrd="0" parTransId="{2448CC8E-2C62-4DE2-9256-C7F97AF776A7}" sibTransId="{716CBCAD-1E8B-4998-B82A-4D2620C5DB30}"/>
    <dgm:cxn modelId="{C975A378-4382-4F1F-9C5C-84C5A8874EC3}" type="presOf" srcId="{28083B25-4694-4407-BA3E-9494F880BE85}" destId="{4B7F0B09-3904-46C8-A3F0-76F58F3068BC}" srcOrd="1" destOrd="0" presId="urn:microsoft.com/office/officeart/2005/8/layout/hierarchy3"/>
    <dgm:cxn modelId="{4BD8517A-07B1-4AD9-90F0-97B2A9731F29}" type="presOf" srcId="{0AE51C04-388D-4AEF-8C80-009C147E6A5A}" destId="{33D1BDB3-3E12-4B61-B567-9117F67C681C}" srcOrd="0" destOrd="0" presId="urn:microsoft.com/office/officeart/2005/8/layout/hierarchy3"/>
    <dgm:cxn modelId="{25725798-EA13-40CF-9242-E0B87AC0B74B}" type="presOf" srcId="{28083B25-4694-4407-BA3E-9494F880BE85}" destId="{7DD7D2C6-26E7-4DF5-9CCC-1ADB461C0883}" srcOrd="0" destOrd="0" presId="urn:microsoft.com/office/officeart/2005/8/layout/hierarchy3"/>
    <dgm:cxn modelId="{A1F64C9F-B7EF-4812-AA27-A39C24EE0287}" srcId="{28083B25-4694-4407-BA3E-9494F880BE85}" destId="{FE14C18D-5CC6-4E18-AAA8-B0B1BE8C3FD4}" srcOrd="1" destOrd="0" parTransId="{BD1EB44E-5872-4532-BADC-72D0D0466F97}" sibTransId="{31801207-70AA-4D7D-8CCC-B32373568A6B}"/>
    <dgm:cxn modelId="{622998A4-0AAB-4FD7-B5E8-781C31107819}" type="presOf" srcId="{7DB5E4BE-C56E-492C-B324-EEA966DC1E2C}" destId="{AE6AC042-C2B6-40A0-9998-4A5252EE92C0}" srcOrd="0" destOrd="0" presId="urn:microsoft.com/office/officeart/2005/8/layout/hierarchy3"/>
    <dgm:cxn modelId="{D0F393BC-FE44-4336-9894-893E4FE63625}" type="presOf" srcId="{BD1EB44E-5872-4532-BADC-72D0D0466F97}" destId="{CB7E7908-2AE1-4556-9932-7C3CE7424C97}" srcOrd="0" destOrd="0" presId="urn:microsoft.com/office/officeart/2005/8/layout/hierarchy3"/>
    <dgm:cxn modelId="{608E70D7-8100-4E25-B519-2F0C297357B8}" srcId="{28083B25-4694-4407-BA3E-9494F880BE85}" destId="{B55C6803-46B2-4360-8972-2BE921B73FED}" srcOrd="3" destOrd="0" parTransId="{7CDB6CF3-35E0-4D21-B42D-52A62B544876}" sibTransId="{71047F7F-920B-4290-96B6-E04EC578808F}"/>
    <dgm:cxn modelId="{D56D06E7-DCB3-46B6-A74F-D23F69926DC8}" srcId="{28083B25-4694-4407-BA3E-9494F880BE85}" destId="{CD3B29E6-3D67-4B31-8E1B-6DD667BCECA5}" srcOrd="2" destOrd="0" parTransId="{0AE51C04-388D-4AEF-8C80-009C147E6A5A}" sibTransId="{60030E55-8A89-43F9-868E-7D053E43E752}"/>
    <dgm:cxn modelId="{4E6338E7-5A46-4182-98CB-65765BBAD18B}" type="presOf" srcId="{BFA5BE69-453D-441A-8A7E-F4D2663D04DE}" destId="{9E51D574-CBB5-46EC-9B9B-78ADE49FD4AA}" srcOrd="0" destOrd="0" presId="urn:microsoft.com/office/officeart/2005/8/layout/hierarchy3"/>
    <dgm:cxn modelId="{3420CA00-5002-446C-8762-4B3EA046925F}" type="presParOf" srcId="{AFB34CA1-5A1A-41DB-9EE4-91070F872E75}" destId="{111A7D62-AB1F-4B1A-A972-65D7CC69EC72}" srcOrd="0" destOrd="0" presId="urn:microsoft.com/office/officeart/2005/8/layout/hierarchy3"/>
    <dgm:cxn modelId="{13CBFA01-93C8-4663-83D5-AF259A2DCD77}" type="presParOf" srcId="{111A7D62-AB1F-4B1A-A972-65D7CC69EC72}" destId="{A650D0F3-3663-4A25-A8B0-BF5173D54C40}" srcOrd="0" destOrd="0" presId="urn:microsoft.com/office/officeart/2005/8/layout/hierarchy3"/>
    <dgm:cxn modelId="{A7CC21EB-6879-48A8-B00E-9E8280A00B1D}" type="presParOf" srcId="{A650D0F3-3663-4A25-A8B0-BF5173D54C40}" destId="{7DD7D2C6-26E7-4DF5-9CCC-1ADB461C0883}" srcOrd="0" destOrd="0" presId="urn:microsoft.com/office/officeart/2005/8/layout/hierarchy3"/>
    <dgm:cxn modelId="{5B0510EC-FEB0-4A9E-9118-8BF1F410013B}" type="presParOf" srcId="{A650D0F3-3663-4A25-A8B0-BF5173D54C40}" destId="{4B7F0B09-3904-46C8-A3F0-76F58F3068BC}" srcOrd="1" destOrd="0" presId="urn:microsoft.com/office/officeart/2005/8/layout/hierarchy3"/>
    <dgm:cxn modelId="{F50BC2FF-E649-4EF8-BE01-FAF3D5C39324}" type="presParOf" srcId="{111A7D62-AB1F-4B1A-A972-65D7CC69EC72}" destId="{6344C851-D7DA-42F8-B70F-A657589A2AB5}" srcOrd="1" destOrd="0" presId="urn:microsoft.com/office/officeart/2005/8/layout/hierarchy3"/>
    <dgm:cxn modelId="{A8743AFD-BE5A-4C93-8D1E-38FD4E203B2F}" type="presParOf" srcId="{6344C851-D7DA-42F8-B70F-A657589A2AB5}" destId="{9E51D574-CBB5-46EC-9B9B-78ADE49FD4AA}" srcOrd="0" destOrd="0" presId="urn:microsoft.com/office/officeart/2005/8/layout/hierarchy3"/>
    <dgm:cxn modelId="{AFA5097B-6F20-42F6-9862-961EA3B4BAF9}" type="presParOf" srcId="{6344C851-D7DA-42F8-B70F-A657589A2AB5}" destId="{AE6AC042-C2B6-40A0-9998-4A5252EE92C0}" srcOrd="1" destOrd="0" presId="urn:microsoft.com/office/officeart/2005/8/layout/hierarchy3"/>
    <dgm:cxn modelId="{A1325B08-2518-4927-AA6D-5FBC5FFD06E2}" type="presParOf" srcId="{6344C851-D7DA-42F8-B70F-A657589A2AB5}" destId="{CB7E7908-2AE1-4556-9932-7C3CE7424C97}" srcOrd="2" destOrd="0" presId="urn:microsoft.com/office/officeart/2005/8/layout/hierarchy3"/>
    <dgm:cxn modelId="{AA88FD95-E437-42B1-A722-841EAB974345}" type="presParOf" srcId="{6344C851-D7DA-42F8-B70F-A657589A2AB5}" destId="{90FAE543-2755-4947-837E-315AD8D046CD}" srcOrd="3" destOrd="0" presId="urn:microsoft.com/office/officeart/2005/8/layout/hierarchy3"/>
    <dgm:cxn modelId="{24E1A3C6-6380-4EA5-9E17-0F62F443D48A}" type="presParOf" srcId="{6344C851-D7DA-42F8-B70F-A657589A2AB5}" destId="{33D1BDB3-3E12-4B61-B567-9117F67C681C}" srcOrd="4" destOrd="0" presId="urn:microsoft.com/office/officeart/2005/8/layout/hierarchy3"/>
    <dgm:cxn modelId="{E58A6FB3-3807-47FE-B7D0-659FE52159E2}" type="presParOf" srcId="{6344C851-D7DA-42F8-B70F-A657589A2AB5}" destId="{D4CC5B3A-3424-4AD3-A71F-F9E6EBE1586A}" srcOrd="5" destOrd="0" presId="urn:microsoft.com/office/officeart/2005/8/layout/hierarchy3"/>
    <dgm:cxn modelId="{FCE03187-097F-4668-BD23-67D488684F16}" type="presParOf" srcId="{6344C851-D7DA-42F8-B70F-A657589A2AB5}" destId="{BF30C535-E380-4234-AE9E-9C4B39DBE5BD}" srcOrd="6" destOrd="0" presId="urn:microsoft.com/office/officeart/2005/8/layout/hierarchy3"/>
    <dgm:cxn modelId="{E9048C89-90D6-4392-841F-0E86A08AAB28}" type="presParOf" srcId="{6344C851-D7DA-42F8-B70F-A657589A2AB5}" destId="{6BAD64A2-C6DF-4771-8EFC-5BD8BE3EBEA9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E12DA7-1C03-425C-A3B2-F90FA63FB071}" type="doc">
      <dgm:prSet loTypeId="urn:microsoft.com/office/officeart/2005/8/layout/hierarchy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083B25-4694-4407-BA3E-9494F880BE85}">
      <dgm:prSet phldrT="[Text]"/>
      <dgm:spPr/>
      <dgm:t>
        <a:bodyPr/>
        <a:lstStyle/>
        <a:p>
          <a:r>
            <a:rPr lang="en-US" dirty="0"/>
            <a:t>MLP</a:t>
          </a:r>
        </a:p>
      </dgm:t>
    </dgm:pt>
    <dgm:pt modelId="{2448CC8E-2C62-4DE2-9256-C7F97AF776A7}" type="parTrans" cxnId="{7E58FC56-B101-4372-AA30-9C3358BC218B}">
      <dgm:prSet/>
      <dgm:spPr/>
      <dgm:t>
        <a:bodyPr/>
        <a:lstStyle/>
        <a:p>
          <a:endParaRPr lang="en-US"/>
        </a:p>
      </dgm:t>
    </dgm:pt>
    <dgm:pt modelId="{716CBCAD-1E8B-4998-B82A-4D2620C5DB30}" type="sibTrans" cxnId="{7E58FC56-B101-4372-AA30-9C3358BC218B}">
      <dgm:prSet/>
      <dgm:spPr/>
      <dgm:t>
        <a:bodyPr/>
        <a:lstStyle/>
        <a:p>
          <a:endParaRPr lang="en-US"/>
        </a:p>
      </dgm:t>
    </dgm:pt>
    <dgm:pt modelId="{7DB5E4BE-C56E-492C-B324-EEA966DC1E2C}">
      <dgm:prSet phldrT="[Text]"/>
      <dgm:spPr/>
      <dgm:t>
        <a:bodyPr/>
        <a:lstStyle/>
        <a:p>
          <a:r>
            <a:rPr lang="en-US" dirty="0"/>
            <a:t>Number of layers: 1</a:t>
          </a:r>
        </a:p>
      </dgm:t>
    </dgm:pt>
    <dgm:pt modelId="{BFA5BE69-453D-441A-8A7E-F4D2663D04DE}" type="parTrans" cxnId="{149DF72D-0704-40FA-8DD2-096B5418D145}">
      <dgm:prSet/>
      <dgm:spPr/>
      <dgm:t>
        <a:bodyPr/>
        <a:lstStyle/>
        <a:p>
          <a:endParaRPr lang="en-US"/>
        </a:p>
      </dgm:t>
    </dgm:pt>
    <dgm:pt modelId="{F8B493A0-90C6-4B9F-80DB-4B5ECA25CBE2}" type="sibTrans" cxnId="{149DF72D-0704-40FA-8DD2-096B5418D145}">
      <dgm:prSet/>
      <dgm:spPr/>
      <dgm:t>
        <a:bodyPr/>
        <a:lstStyle/>
        <a:p>
          <a:endParaRPr lang="en-US"/>
        </a:p>
      </dgm:t>
    </dgm:pt>
    <dgm:pt modelId="{CD3B29E6-3D67-4B31-8E1B-6DD667BCECA5}">
      <dgm:prSet phldrT="[Text]"/>
      <dgm:spPr/>
      <dgm:t>
        <a:bodyPr/>
        <a:lstStyle/>
        <a:p>
          <a:r>
            <a:rPr lang="en-US"/>
            <a:t>Activation: ReLU</a:t>
          </a:r>
          <a:endParaRPr lang="en-US" dirty="0"/>
        </a:p>
      </dgm:t>
    </dgm:pt>
    <dgm:pt modelId="{0AE51C04-388D-4AEF-8C80-009C147E6A5A}" type="parTrans" cxnId="{D56D06E7-DCB3-46B6-A74F-D23F69926DC8}">
      <dgm:prSet/>
      <dgm:spPr/>
      <dgm:t>
        <a:bodyPr/>
        <a:lstStyle/>
        <a:p>
          <a:endParaRPr lang="en-US"/>
        </a:p>
      </dgm:t>
    </dgm:pt>
    <dgm:pt modelId="{60030E55-8A89-43F9-868E-7D053E43E752}" type="sibTrans" cxnId="{D56D06E7-DCB3-46B6-A74F-D23F69926DC8}">
      <dgm:prSet/>
      <dgm:spPr/>
      <dgm:t>
        <a:bodyPr/>
        <a:lstStyle/>
        <a:p>
          <a:endParaRPr lang="en-US"/>
        </a:p>
      </dgm:t>
    </dgm:pt>
    <dgm:pt modelId="{B55C6803-46B2-4360-8972-2BE921B73FED}">
      <dgm:prSet phldrT="[Text]" custT="1"/>
      <dgm:spPr/>
      <dgm:t>
        <a:bodyPr/>
        <a:lstStyle/>
        <a:p>
          <a:r>
            <a:rPr lang="en-US" sz="1800" dirty="0"/>
            <a:t>Test Accuracy: 93.48%</a:t>
          </a:r>
        </a:p>
      </dgm:t>
    </dgm:pt>
    <dgm:pt modelId="{7CDB6CF3-35E0-4D21-B42D-52A62B544876}" type="parTrans" cxnId="{608E70D7-8100-4E25-B519-2F0C297357B8}">
      <dgm:prSet/>
      <dgm:spPr/>
      <dgm:t>
        <a:bodyPr/>
        <a:lstStyle/>
        <a:p>
          <a:endParaRPr lang="en-US"/>
        </a:p>
      </dgm:t>
    </dgm:pt>
    <dgm:pt modelId="{71047F7F-920B-4290-96B6-E04EC578808F}" type="sibTrans" cxnId="{608E70D7-8100-4E25-B519-2F0C297357B8}">
      <dgm:prSet/>
      <dgm:spPr/>
      <dgm:t>
        <a:bodyPr/>
        <a:lstStyle/>
        <a:p>
          <a:endParaRPr lang="en-US"/>
        </a:p>
      </dgm:t>
    </dgm:pt>
    <dgm:pt modelId="{A8537AC9-E6C1-4E90-95CF-6851A2C15503}">
      <dgm:prSet/>
      <dgm:spPr/>
      <dgm:t>
        <a:bodyPr/>
        <a:lstStyle/>
        <a:p>
          <a:r>
            <a:rPr lang="en-US" dirty="0"/>
            <a:t>Units: 143</a:t>
          </a:r>
        </a:p>
      </dgm:t>
    </dgm:pt>
    <dgm:pt modelId="{1477BBB8-33A2-47BD-84E0-2BA8AB92DB0F}" type="parTrans" cxnId="{364CB7CB-F71C-4057-BE92-4657B6EEB610}">
      <dgm:prSet/>
      <dgm:spPr/>
      <dgm:t>
        <a:bodyPr/>
        <a:lstStyle/>
        <a:p>
          <a:endParaRPr lang="en-US"/>
        </a:p>
      </dgm:t>
    </dgm:pt>
    <dgm:pt modelId="{BAA856E2-43E2-44DF-A80A-473BC46F317A}" type="sibTrans" cxnId="{364CB7CB-F71C-4057-BE92-4657B6EEB610}">
      <dgm:prSet/>
      <dgm:spPr/>
      <dgm:t>
        <a:bodyPr/>
        <a:lstStyle/>
        <a:p>
          <a:endParaRPr lang="en-US"/>
        </a:p>
      </dgm:t>
    </dgm:pt>
    <dgm:pt modelId="{AFB34CA1-5A1A-41DB-9EE4-91070F872E75}" type="pres">
      <dgm:prSet presAssocID="{A9E12DA7-1C03-425C-A3B2-F90FA63FB07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1A7D62-AB1F-4B1A-A972-65D7CC69EC72}" type="pres">
      <dgm:prSet presAssocID="{28083B25-4694-4407-BA3E-9494F880BE85}" presName="root" presStyleCnt="0"/>
      <dgm:spPr/>
    </dgm:pt>
    <dgm:pt modelId="{A650D0F3-3663-4A25-A8B0-BF5173D54C40}" type="pres">
      <dgm:prSet presAssocID="{28083B25-4694-4407-BA3E-9494F880BE85}" presName="rootComposite" presStyleCnt="0"/>
      <dgm:spPr/>
    </dgm:pt>
    <dgm:pt modelId="{7DD7D2C6-26E7-4DF5-9CCC-1ADB461C0883}" type="pres">
      <dgm:prSet presAssocID="{28083B25-4694-4407-BA3E-9494F880BE85}" presName="rootText" presStyleLbl="node1" presStyleIdx="0" presStyleCnt="1"/>
      <dgm:spPr/>
    </dgm:pt>
    <dgm:pt modelId="{4B7F0B09-3904-46C8-A3F0-76F58F3068BC}" type="pres">
      <dgm:prSet presAssocID="{28083B25-4694-4407-BA3E-9494F880BE85}" presName="rootConnector" presStyleLbl="node1" presStyleIdx="0" presStyleCnt="1"/>
      <dgm:spPr/>
    </dgm:pt>
    <dgm:pt modelId="{6344C851-D7DA-42F8-B70F-A657589A2AB5}" type="pres">
      <dgm:prSet presAssocID="{28083B25-4694-4407-BA3E-9494F880BE85}" presName="childShape" presStyleCnt="0"/>
      <dgm:spPr/>
    </dgm:pt>
    <dgm:pt modelId="{9E51D574-CBB5-46EC-9B9B-78ADE49FD4AA}" type="pres">
      <dgm:prSet presAssocID="{BFA5BE69-453D-441A-8A7E-F4D2663D04DE}" presName="Name13" presStyleLbl="parChTrans1D2" presStyleIdx="0" presStyleCnt="4"/>
      <dgm:spPr/>
    </dgm:pt>
    <dgm:pt modelId="{AE6AC042-C2B6-40A0-9998-4A5252EE92C0}" type="pres">
      <dgm:prSet presAssocID="{7DB5E4BE-C56E-492C-B324-EEA966DC1E2C}" presName="childText" presStyleLbl="bgAcc1" presStyleIdx="0" presStyleCnt="4" custScaleX="376715">
        <dgm:presLayoutVars>
          <dgm:bulletEnabled val="1"/>
        </dgm:presLayoutVars>
      </dgm:prSet>
      <dgm:spPr/>
    </dgm:pt>
    <dgm:pt modelId="{7FCBA3FE-8351-4D13-AAEB-981AA20C8F1C}" type="pres">
      <dgm:prSet presAssocID="{1477BBB8-33A2-47BD-84E0-2BA8AB92DB0F}" presName="Name13" presStyleLbl="parChTrans1D2" presStyleIdx="1" presStyleCnt="4"/>
      <dgm:spPr/>
    </dgm:pt>
    <dgm:pt modelId="{747FB039-7BD6-429E-9409-E8D5F139621B}" type="pres">
      <dgm:prSet presAssocID="{A8537AC9-E6C1-4E90-95CF-6851A2C15503}" presName="childText" presStyleLbl="bgAcc1" presStyleIdx="1" presStyleCnt="4" custScaleX="376716">
        <dgm:presLayoutVars>
          <dgm:bulletEnabled val="1"/>
        </dgm:presLayoutVars>
      </dgm:prSet>
      <dgm:spPr/>
    </dgm:pt>
    <dgm:pt modelId="{33D1BDB3-3E12-4B61-B567-9117F67C681C}" type="pres">
      <dgm:prSet presAssocID="{0AE51C04-388D-4AEF-8C80-009C147E6A5A}" presName="Name13" presStyleLbl="parChTrans1D2" presStyleIdx="2" presStyleCnt="4"/>
      <dgm:spPr/>
    </dgm:pt>
    <dgm:pt modelId="{D4CC5B3A-3424-4AD3-A71F-F9E6EBE1586A}" type="pres">
      <dgm:prSet presAssocID="{CD3B29E6-3D67-4B31-8E1B-6DD667BCECA5}" presName="childText" presStyleLbl="bgAcc1" presStyleIdx="2" presStyleCnt="4" custScaleX="376715">
        <dgm:presLayoutVars>
          <dgm:bulletEnabled val="1"/>
        </dgm:presLayoutVars>
      </dgm:prSet>
      <dgm:spPr/>
    </dgm:pt>
    <dgm:pt modelId="{BF30C535-E380-4234-AE9E-9C4B39DBE5BD}" type="pres">
      <dgm:prSet presAssocID="{7CDB6CF3-35E0-4D21-B42D-52A62B544876}" presName="Name13" presStyleLbl="parChTrans1D2" presStyleIdx="3" presStyleCnt="4"/>
      <dgm:spPr/>
    </dgm:pt>
    <dgm:pt modelId="{6BAD64A2-C6DF-4771-8EFC-5BD8BE3EBEA9}" type="pres">
      <dgm:prSet presAssocID="{B55C6803-46B2-4360-8972-2BE921B73FED}" presName="childText" presStyleLbl="bgAcc1" presStyleIdx="3" presStyleCnt="4" custScaleX="376715">
        <dgm:presLayoutVars>
          <dgm:bulletEnabled val="1"/>
        </dgm:presLayoutVars>
      </dgm:prSet>
      <dgm:spPr/>
    </dgm:pt>
  </dgm:ptLst>
  <dgm:cxnLst>
    <dgm:cxn modelId="{0655DA0F-29F2-42EB-B29D-8875111E5AB8}" type="presOf" srcId="{28083B25-4694-4407-BA3E-9494F880BE85}" destId="{4B7F0B09-3904-46C8-A3F0-76F58F3068BC}" srcOrd="1" destOrd="0" presId="urn:microsoft.com/office/officeart/2005/8/layout/hierarchy3"/>
    <dgm:cxn modelId="{149DF72D-0704-40FA-8DD2-096B5418D145}" srcId="{28083B25-4694-4407-BA3E-9494F880BE85}" destId="{7DB5E4BE-C56E-492C-B324-EEA966DC1E2C}" srcOrd="0" destOrd="0" parTransId="{BFA5BE69-453D-441A-8A7E-F4D2663D04DE}" sibTransId="{F8B493A0-90C6-4B9F-80DB-4B5ECA25CBE2}"/>
    <dgm:cxn modelId="{93B0995D-EA57-4918-9A45-23110F599F8A}" type="presOf" srcId="{28083B25-4694-4407-BA3E-9494F880BE85}" destId="{7DD7D2C6-26E7-4DF5-9CCC-1ADB461C0883}" srcOrd="0" destOrd="0" presId="urn:microsoft.com/office/officeart/2005/8/layout/hierarchy3"/>
    <dgm:cxn modelId="{E2103569-489D-449A-A465-6B7631BF7496}" type="presOf" srcId="{A9E12DA7-1C03-425C-A3B2-F90FA63FB071}" destId="{AFB34CA1-5A1A-41DB-9EE4-91070F872E75}" srcOrd="0" destOrd="0" presId="urn:microsoft.com/office/officeart/2005/8/layout/hierarchy3"/>
    <dgm:cxn modelId="{7E58FC56-B101-4372-AA30-9C3358BC218B}" srcId="{A9E12DA7-1C03-425C-A3B2-F90FA63FB071}" destId="{28083B25-4694-4407-BA3E-9494F880BE85}" srcOrd="0" destOrd="0" parTransId="{2448CC8E-2C62-4DE2-9256-C7F97AF776A7}" sibTransId="{716CBCAD-1E8B-4998-B82A-4D2620C5DB30}"/>
    <dgm:cxn modelId="{C8698FA3-E96A-4C57-B874-895FBEFDB2FA}" type="presOf" srcId="{1477BBB8-33A2-47BD-84E0-2BA8AB92DB0F}" destId="{7FCBA3FE-8351-4D13-AAEB-981AA20C8F1C}" srcOrd="0" destOrd="0" presId="urn:microsoft.com/office/officeart/2005/8/layout/hierarchy3"/>
    <dgm:cxn modelId="{EBD5F3A5-5C68-451C-AA31-36E9D3EF9E77}" type="presOf" srcId="{7DB5E4BE-C56E-492C-B324-EEA966DC1E2C}" destId="{AE6AC042-C2B6-40A0-9998-4A5252EE92C0}" srcOrd="0" destOrd="0" presId="urn:microsoft.com/office/officeart/2005/8/layout/hierarchy3"/>
    <dgm:cxn modelId="{38F813AD-262E-4B78-B9C5-401B8FCE7032}" type="presOf" srcId="{A8537AC9-E6C1-4E90-95CF-6851A2C15503}" destId="{747FB039-7BD6-429E-9409-E8D5F139621B}" srcOrd="0" destOrd="0" presId="urn:microsoft.com/office/officeart/2005/8/layout/hierarchy3"/>
    <dgm:cxn modelId="{901758B9-7914-4820-A3BA-F35B4415FA86}" type="presOf" srcId="{7CDB6CF3-35E0-4D21-B42D-52A62B544876}" destId="{BF30C535-E380-4234-AE9E-9C4B39DBE5BD}" srcOrd="0" destOrd="0" presId="urn:microsoft.com/office/officeart/2005/8/layout/hierarchy3"/>
    <dgm:cxn modelId="{F3AEBDB9-0806-4B1C-88FB-D9ED7AD4FBBB}" type="presOf" srcId="{CD3B29E6-3D67-4B31-8E1B-6DD667BCECA5}" destId="{D4CC5B3A-3424-4AD3-A71F-F9E6EBE1586A}" srcOrd="0" destOrd="0" presId="urn:microsoft.com/office/officeart/2005/8/layout/hierarchy3"/>
    <dgm:cxn modelId="{364CB7CB-F71C-4057-BE92-4657B6EEB610}" srcId="{28083B25-4694-4407-BA3E-9494F880BE85}" destId="{A8537AC9-E6C1-4E90-95CF-6851A2C15503}" srcOrd="1" destOrd="0" parTransId="{1477BBB8-33A2-47BD-84E0-2BA8AB92DB0F}" sibTransId="{BAA856E2-43E2-44DF-A80A-473BC46F317A}"/>
    <dgm:cxn modelId="{608E70D7-8100-4E25-B519-2F0C297357B8}" srcId="{28083B25-4694-4407-BA3E-9494F880BE85}" destId="{B55C6803-46B2-4360-8972-2BE921B73FED}" srcOrd="3" destOrd="0" parTransId="{7CDB6CF3-35E0-4D21-B42D-52A62B544876}" sibTransId="{71047F7F-920B-4290-96B6-E04EC578808F}"/>
    <dgm:cxn modelId="{E1544FE4-39AF-4D52-A06B-63D57FFFAD15}" type="presOf" srcId="{BFA5BE69-453D-441A-8A7E-F4D2663D04DE}" destId="{9E51D574-CBB5-46EC-9B9B-78ADE49FD4AA}" srcOrd="0" destOrd="0" presId="urn:microsoft.com/office/officeart/2005/8/layout/hierarchy3"/>
    <dgm:cxn modelId="{D56D06E7-DCB3-46B6-A74F-D23F69926DC8}" srcId="{28083B25-4694-4407-BA3E-9494F880BE85}" destId="{CD3B29E6-3D67-4B31-8E1B-6DD667BCECA5}" srcOrd="2" destOrd="0" parTransId="{0AE51C04-388D-4AEF-8C80-009C147E6A5A}" sibTransId="{60030E55-8A89-43F9-868E-7D053E43E752}"/>
    <dgm:cxn modelId="{974582F5-979C-4BE0-A676-C4FF97976675}" type="presOf" srcId="{0AE51C04-388D-4AEF-8C80-009C147E6A5A}" destId="{33D1BDB3-3E12-4B61-B567-9117F67C681C}" srcOrd="0" destOrd="0" presId="urn:microsoft.com/office/officeart/2005/8/layout/hierarchy3"/>
    <dgm:cxn modelId="{CFA7E0FE-5BE4-4530-93E1-82167B23CBB1}" type="presOf" srcId="{B55C6803-46B2-4360-8972-2BE921B73FED}" destId="{6BAD64A2-C6DF-4771-8EFC-5BD8BE3EBEA9}" srcOrd="0" destOrd="0" presId="urn:microsoft.com/office/officeart/2005/8/layout/hierarchy3"/>
    <dgm:cxn modelId="{A9D60FA2-0731-4A31-A013-FD39E84B2797}" type="presParOf" srcId="{AFB34CA1-5A1A-41DB-9EE4-91070F872E75}" destId="{111A7D62-AB1F-4B1A-A972-65D7CC69EC72}" srcOrd="0" destOrd="0" presId="urn:microsoft.com/office/officeart/2005/8/layout/hierarchy3"/>
    <dgm:cxn modelId="{1CF66DF8-A6B0-4A33-B234-D1EC8D61FA18}" type="presParOf" srcId="{111A7D62-AB1F-4B1A-A972-65D7CC69EC72}" destId="{A650D0F3-3663-4A25-A8B0-BF5173D54C40}" srcOrd="0" destOrd="0" presId="urn:microsoft.com/office/officeart/2005/8/layout/hierarchy3"/>
    <dgm:cxn modelId="{903D841E-32BA-4A58-A597-9D124FB35C4C}" type="presParOf" srcId="{A650D0F3-3663-4A25-A8B0-BF5173D54C40}" destId="{7DD7D2C6-26E7-4DF5-9CCC-1ADB461C0883}" srcOrd="0" destOrd="0" presId="urn:microsoft.com/office/officeart/2005/8/layout/hierarchy3"/>
    <dgm:cxn modelId="{96D089DB-17AD-4957-9BD3-EC10761B1F84}" type="presParOf" srcId="{A650D0F3-3663-4A25-A8B0-BF5173D54C40}" destId="{4B7F0B09-3904-46C8-A3F0-76F58F3068BC}" srcOrd="1" destOrd="0" presId="urn:microsoft.com/office/officeart/2005/8/layout/hierarchy3"/>
    <dgm:cxn modelId="{296FB031-B8F0-4629-AC45-D7C363C0B9B3}" type="presParOf" srcId="{111A7D62-AB1F-4B1A-A972-65D7CC69EC72}" destId="{6344C851-D7DA-42F8-B70F-A657589A2AB5}" srcOrd="1" destOrd="0" presId="urn:microsoft.com/office/officeart/2005/8/layout/hierarchy3"/>
    <dgm:cxn modelId="{A2E33361-86AD-438D-9943-5BB3628937EE}" type="presParOf" srcId="{6344C851-D7DA-42F8-B70F-A657589A2AB5}" destId="{9E51D574-CBB5-46EC-9B9B-78ADE49FD4AA}" srcOrd="0" destOrd="0" presId="urn:microsoft.com/office/officeart/2005/8/layout/hierarchy3"/>
    <dgm:cxn modelId="{0D14A4E7-A8F4-4489-918D-A84C9620100E}" type="presParOf" srcId="{6344C851-D7DA-42F8-B70F-A657589A2AB5}" destId="{AE6AC042-C2B6-40A0-9998-4A5252EE92C0}" srcOrd="1" destOrd="0" presId="urn:microsoft.com/office/officeart/2005/8/layout/hierarchy3"/>
    <dgm:cxn modelId="{A36AB1A0-FB4B-4F29-BDA6-4C27DFD1E489}" type="presParOf" srcId="{6344C851-D7DA-42F8-B70F-A657589A2AB5}" destId="{7FCBA3FE-8351-4D13-AAEB-981AA20C8F1C}" srcOrd="2" destOrd="0" presId="urn:microsoft.com/office/officeart/2005/8/layout/hierarchy3"/>
    <dgm:cxn modelId="{13C3140E-66BF-49FB-A63C-6648D0ED913D}" type="presParOf" srcId="{6344C851-D7DA-42F8-B70F-A657589A2AB5}" destId="{747FB039-7BD6-429E-9409-E8D5F139621B}" srcOrd="3" destOrd="0" presId="urn:microsoft.com/office/officeart/2005/8/layout/hierarchy3"/>
    <dgm:cxn modelId="{BFE2EF88-4FA1-43C0-B44D-4258499AFD4A}" type="presParOf" srcId="{6344C851-D7DA-42F8-B70F-A657589A2AB5}" destId="{33D1BDB3-3E12-4B61-B567-9117F67C681C}" srcOrd="4" destOrd="0" presId="urn:microsoft.com/office/officeart/2005/8/layout/hierarchy3"/>
    <dgm:cxn modelId="{92FCB0B0-9190-42F5-A04B-313718496D51}" type="presParOf" srcId="{6344C851-D7DA-42F8-B70F-A657589A2AB5}" destId="{D4CC5B3A-3424-4AD3-A71F-F9E6EBE1586A}" srcOrd="5" destOrd="0" presId="urn:microsoft.com/office/officeart/2005/8/layout/hierarchy3"/>
    <dgm:cxn modelId="{1FDD9C75-9892-4EBF-B5D1-98678DE684C7}" type="presParOf" srcId="{6344C851-D7DA-42F8-B70F-A657589A2AB5}" destId="{BF30C535-E380-4234-AE9E-9C4B39DBE5BD}" srcOrd="6" destOrd="0" presId="urn:microsoft.com/office/officeart/2005/8/layout/hierarchy3"/>
    <dgm:cxn modelId="{C141D816-91E8-4091-81C2-EFA070276C2D}" type="presParOf" srcId="{6344C851-D7DA-42F8-B70F-A657589A2AB5}" destId="{6BAD64A2-C6DF-4771-8EFC-5BD8BE3EBEA9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7D2C6-26E7-4DF5-9CCC-1ADB461C0883}">
      <dsp:nvSpPr>
        <dsp:cNvPr id="0" name=""/>
        <dsp:cNvSpPr/>
      </dsp:nvSpPr>
      <dsp:spPr>
        <a:xfrm>
          <a:off x="959612" y="1789"/>
          <a:ext cx="1176714" cy="588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SVM</a:t>
          </a:r>
        </a:p>
      </dsp:txBody>
      <dsp:txXfrm>
        <a:off x="976844" y="19021"/>
        <a:ext cx="1142250" cy="553893"/>
      </dsp:txXfrm>
    </dsp:sp>
    <dsp:sp modelId="{9E51D574-CBB5-46EC-9B9B-78ADE49FD4AA}">
      <dsp:nvSpPr>
        <dsp:cNvPr id="0" name=""/>
        <dsp:cNvSpPr/>
      </dsp:nvSpPr>
      <dsp:spPr>
        <a:xfrm>
          <a:off x="1077284" y="590147"/>
          <a:ext cx="117671" cy="441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267"/>
              </a:lnTo>
              <a:lnTo>
                <a:pt x="117671" y="4412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AC042-C2B6-40A0-9998-4A5252EE92C0}">
      <dsp:nvSpPr>
        <dsp:cNvPr id="0" name=""/>
        <dsp:cNvSpPr/>
      </dsp:nvSpPr>
      <dsp:spPr>
        <a:xfrm>
          <a:off x="1194955" y="737236"/>
          <a:ext cx="3188915" cy="588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C: 2.45</a:t>
          </a:r>
        </a:p>
      </dsp:txBody>
      <dsp:txXfrm>
        <a:off x="1212187" y="754468"/>
        <a:ext cx="3154451" cy="553893"/>
      </dsp:txXfrm>
    </dsp:sp>
    <dsp:sp modelId="{CB7E7908-2AE1-4556-9932-7C3CE7424C97}">
      <dsp:nvSpPr>
        <dsp:cNvPr id="0" name=""/>
        <dsp:cNvSpPr/>
      </dsp:nvSpPr>
      <dsp:spPr>
        <a:xfrm>
          <a:off x="1077284" y="590147"/>
          <a:ext cx="117671" cy="1176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714"/>
              </a:lnTo>
              <a:lnTo>
                <a:pt x="117671" y="11767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AE543-2755-4947-837E-315AD8D046CD}">
      <dsp:nvSpPr>
        <dsp:cNvPr id="0" name=""/>
        <dsp:cNvSpPr/>
      </dsp:nvSpPr>
      <dsp:spPr>
        <a:xfrm>
          <a:off x="1194955" y="1472682"/>
          <a:ext cx="3188915" cy="588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Kernel : Linear</a:t>
          </a:r>
        </a:p>
      </dsp:txBody>
      <dsp:txXfrm>
        <a:off x="1212187" y="1489914"/>
        <a:ext cx="3154451" cy="553893"/>
      </dsp:txXfrm>
    </dsp:sp>
    <dsp:sp modelId="{33D1BDB3-3E12-4B61-B567-9117F67C681C}">
      <dsp:nvSpPr>
        <dsp:cNvPr id="0" name=""/>
        <dsp:cNvSpPr/>
      </dsp:nvSpPr>
      <dsp:spPr>
        <a:xfrm>
          <a:off x="1077284" y="590147"/>
          <a:ext cx="117671" cy="1912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2161"/>
              </a:lnTo>
              <a:lnTo>
                <a:pt x="117671" y="19121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C5B3A-3424-4AD3-A71F-F9E6EBE1586A}">
      <dsp:nvSpPr>
        <dsp:cNvPr id="0" name=""/>
        <dsp:cNvSpPr/>
      </dsp:nvSpPr>
      <dsp:spPr>
        <a:xfrm>
          <a:off x="1194955" y="2208129"/>
          <a:ext cx="3188915" cy="588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Gamma: Scale</a:t>
          </a:r>
        </a:p>
      </dsp:txBody>
      <dsp:txXfrm>
        <a:off x="1212187" y="2225361"/>
        <a:ext cx="3154451" cy="553893"/>
      </dsp:txXfrm>
    </dsp:sp>
    <dsp:sp modelId="{BF30C535-E380-4234-AE9E-9C4B39DBE5BD}">
      <dsp:nvSpPr>
        <dsp:cNvPr id="0" name=""/>
        <dsp:cNvSpPr/>
      </dsp:nvSpPr>
      <dsp:spPr>
        <a:xfrm>
          <a:off x="1077284" y="590147"/>
          <a:ext cx="117671" cy="26476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7607"/>
              </a:lnTo>
              <a:lnTo>
                <a:pt x="117671" y="2647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D64A2-C6DF-4771-8EFC-5BD8BE3EBEA9}">
      <dsp:nvSpPr>
        <dsp:cNvPr id="0" name=""/>
        <dsp:cNvSpPr/>
      </dsp:nvSpPr>
      <dsp:spPr>
        <a:xfrm>
          <a:off x="1194955" y="2943575"/>
          <a:ext cx="3188915" cy="588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Accuracy: 97.37%</a:t>
          </a:r>
        </a:p>
      </dsp:txBody>
      <dsp:txXfrm>
        <a:off x="1212187" y="2960807"/>
        <a:ext cx="3154451" cy="553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7D2C6-26E7-4DF5-9CCC-1ADB461C0883}">
      <dsp:nvSpPr>
        <dsp:cNvPr id="0" name=""/>
        <dsp:cNvSpPr/>
      </dsp:nvSpPr>
      <dsp:spPr>
        <a:xfrm>
          <a:off x="776236" y="1500"/>
          <a:ext cx="1178575" cy="589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MLP</a:t>
          </a:r>
        </a:p>
      </dsp:txBody>
      <dsp:txXfrm>
        <a:off x="793496" y="18760"/>
        <a:ext cx="1144055" cy="554767"/>
      </dsp:txXfrm>
    </dsp:sp>
    <dsp:sp modelId="{9E51D574-CBB5-46EC-9B9B-78ADE49FD4AA}">
      <dsp:nvSpPr>
        <dsp:cNvPr id="0" name=""/>
        <dsp:cNvSpPr/>
      </dsp:nvSpPr>
      <dsp:spPr>
        <a:xfrm>
          <a:off x="894094" y="590788"/>
          <a:ext cx="117857" cy="441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965"/>
              </a:lnTo>
              <a:lnTo>
                <a:pt x="117857" y="4419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AC042-C2B6-40A0-9998-4A5252EE92C0}">
      <dsp:nvSpPr>
        <dsp:cNvPr id="0" name=""/>
        <dsp:cNvSpPr/>
      </dsp:nvSpPr>
      <dsp:spPr>
        <a:xfrm>
          <a:off x="1011952" y="738110"/>
          <a:ext cx="3551897" cy="5892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Number of layers: 1</a:t>
          </a:r>
        </a:p>
      </dsp:txBody>
      <dsp:txXfrm>
        <a:off x="1029212" y="755370"/>
        <a:ext cx="3517377" cy="554767"/>
      </dsp:txXfrm>
    </dsp:sp>
    <dsp:sp modelId="{7FCBA3FE-8351-4D13-AAEB-981AA20C8F1C}">
      <dsp:nvSpPr>
        <dsp:cNvPr id="0" name=""/>
        <dsp:cNvSpPr/>
      </dsp:nvSpPr>
      <dsp:spPr>
        <a:xfrm>
          <a:off x="894094" y="590788"/>
          <a:ext cx="117857" cy="1178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575"/>
              </a:lnTo>
              <a:lnTo>
                <a:pt x="117857" y="11785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B039-7BD6-429E-9409-E8D5F139621B}">
      <dsp:nvSpPr>
        <dsp:cNvPr id="0" name=""/>
        <dsp:cNvSpPr/>
      </dsp:nvSpPr>
      <dsp:spPr>
        <a:xfrm>
          <a:off x="1011952" y="1474720"/>
          <a:ext cx="3551907" cy="5892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Units: 143</a:t>
          </a:r>
        </a:p>
      </dsp:txBody>
      <dsp:txXfrm>
        <a:off x="1029212" y="1491980"/>
        <a:ext cx="3517387" cy="554767"/>
      </dsp:txXfrm>
    </dsp:sp>
    <dsp:sp modelId="{33D1BDB3-3E12-4B61-B567-9117F67C681C}">
      <dsp:nvSpPr>
        <dsp:cNvPr id="0" name=""/>
        <dsp:cNvSpPr/>
      </dsp:nvSpPr>
      <dsp:spPr>
        <a:xfrm>
          <a:off x="894094" y="590788"/>
          <a:ext cx="117857" cy="1915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5185"/>
              </a:lnTo>
              <a:lnTo>
                <a:pt x="117857" y="19151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C5B3A-3424-4AD3-A71F-F9E6EBE1586A}">
      <dsp:nvSpPr>
        <dsp:cNvPr id="0" name=""/>
        <dsp:cNvSpPr/>
      </dsp:nvSpPr>
      <dsp:spPr>
        <a:xfrm>
          <a:off x="1011952" y="2211329"/>
          <a:ext cx="3551897" cy="5892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Activation: ReLU</a:t>
          </a:r>
          <a:endParaRPr lang="en-US" sz="3300" kern="1200" dirty="0"/>
        </a:p>
      </dsp:txBody>
      <dsp:txXfrm>
        <a:off x="1029212" y="2228589"/>
        <a:ext cx="3517377" cy="554767"/>
      </dsp:txXfrm>
    </dsp:sp>
    <dsp:sp modelId="{BF30C535-E380-4234-AE9E-9C4B39DBE5BD}">
      <dsp:nvSpPr>
        <dsp:cNvPr id="0" name=""/>
        <dsp:cNvSpPr/>
      </dsp:nvSpPr>
      <dsp:spPr>
        <a:xfrm>
          <a:off x="894094" y="590788"/>
          <a:ext cx="117857" cy="2651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1795"/>
              </a:lnTo>
              <a:lnTo>
                <a:pt x="117857" y="26517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D64A2-C6DF-4771-8EFC-5BD8BE3EBEA9}">
      <dsp:nvSpPr>
        <dsp:cNvPr id="0" name=""/>
        <dsp:cNvSpPr/>
      </dsp:nvSpPr>
      <dsp:spPr>
        <a:xfrm>
          <a:off x="1011952" y="2947939"/>
          <a:ext cx="3551897" cy="5892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Accuracy: 97.57%</a:t>
          </a:r>
        </a:p>
      </dsp:txBody>
      <dsp:txXfrm>
        <a:off x="1029212" y="2965199"/>
        <a:ext cx="3517377" cy="5547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7D2C6-26E7-4DF5-9CCC-1ADB461C0883}">
      <dsp:nvSpPr>
        <dsp:cNvPr id="0" name=""/>
        <dsp:cNvSpPr/>
      </dsp:nvSpPr>
      <dsp:spPr>
        <a:xfrm>
          <a:off x="1026765" y="957"/>
          <a:ext cx="762731" cy="3813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SVM</a:t>
          </a:r>
        </a:p>
      </dsp:txBody>
      <dsp:txXfrm>
        <a:off x="1037935" y="12127"/>
        <a:ext cx="740391" cy="359025"/>
      </dsp:txXfrm>
    </dsp:sp>
    <dsp:sp modelId="{9E51D574-CBB5-46EC-9B9B-78ADE49FD4AA}">
      <dsp:nvSpPr>
        <dsp:cNvPr id="0" name=""/>
        <dsp:cNvSpPr/>
      </dsp:nvSpPr>
      <dsp:spPr>
        <a:xfrm>
          <a:off x="1057318" y="382323"/>
          <a:ext cx="91440" cy="2860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024"/>
              </a:lnTo>
              <a:lnTo>
                <a:pt x="121993" y="286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AC042-C2B6-40A0-9998-4A5252EE92C0}">
      <dsp:nvSpPr>
        <dsp:cNvPr id="0" name=""/>
        <dsp:cNvSpPr/>
      </dsp:nvSpPr>
      <dsp:spPr>
        <a:xfrm>
          <a:off x="1179311" y="477665"/>
          <a:ext cx="2295145" cy="381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C: 2.45</a:t>
          </a:r>
        </a:p>
      </dsp:txBody>
      <dsp:txXfrm>
        <a:off x="1190481" y="488835"/>
        <a:ext cx="2272805" cy="359025"/>
      </dsp:txXfrm>
    </dsp:sp>
    <dsp:sp modelId="{CB7E7908-2AE1-4556-9932-7C3CE7424C97}">
      <dsp:nvSpPr>
        <dsp:cNvPr id="0" name=""/>
        <dsp:cNvSpPr/>
      </dsp:nvSpPr>
      <dsp:spPr>
        <a:xfrm>
          <a:off x="1057318" y="382323"/>
          <a:ext cx="91440" cy="7627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2731"/>
              </a:lnTo>
              <a:lnTo>
                <a:pt x="121993" y="7627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AE543-2755-4947-837E-315AD8D046CD}">
      <dsp:nvSpPr>
        <dsp:cNvPr id="0" name=""/>
        <dsp:cNvSpPr/>
      </dsp:nvSpPr>
      <dsp:spPr>
        <a:xfrm>
          <a:off x="1179311" y="954372"/>
          <a:ext cx="2295145" cy="381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Kernel : Linear</a:t>
          </a:r>
        </a:p>
      </dsp:txBody>
      <dsp:txXfrm>
        <a:off x="1190481" y="965542"/>
        <a:ext cx="2272805" cy="359025"/>
      </dsp:txXfrm>
    </dsp:sp>
    <dsp:sp modelId="{33D1BDB3-3E12-4B61-B567-9117F67C681C}">
      <dsp:nvSpPr>
        <dsp:cNvPr id="0" name=""/>
        <dsp:cNvSpPr/>
      </dsp:nvSpPr>
      <dsp:spPr>
        <a:xfrm>
          <a:off x="1057318" y="382323"/>
          <a:ext cx="91440" cy="12394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39439"/>
              </a:lnTo>
              <a:lnTo>
                <a:pt x="121993" y="12394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C5B3A-3424-4AD3-A71F-F9E6EBE1586A}">
      <dsp:nvSpPr>
        <dsp:cNvPr id="0" name=""/>
        <dsp:cNvSpPr/>
      </dsp:nvSpPr>
      <dsp:spPr>
        <a:xfrm>
          <a:off x="1179311" y="1431079"/>
          <a:ext cx="2295145" cy="381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Gamma: Scale</a:t>
          </a:r>
        </a:p>
      </dsp:txBody>
      <dsp:txXfrm>
        <a:off x="1190481" y="1442249"/>
        <a:ext cx="2272805" cy="359025"/>
      </dsp:txXfrm>
    </dsp:sp>
    <dsp:sp modelId="{BF30C535-E380-4234-AE9E-9C4B39DBE5BD}">
      <dsp:nvSpPr>
        <dsp:cNvPr id="0" name=""/>
        <dsp:cNvSpPr/>
      </dsp:nvSpPr>
      <dsp:spPr>
        <a:xfrm>
          <a:off x="1057318" y="382323"/>
          <a:ext cx="91440" cy="1716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16146"/>
              </a:lnTo>
              <a:lnTo>
                <a:pt x="121993" y="17161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D64A2-C6DF-4771-8EFC-5BD8BE3EBEA9}">
      <dsp:nvSpPr>
        <dsp:cNvPr id="0" name=""/>
        <dsp:cNvSpPr/>
      </dsp:nvSpPr>
      <dsp:spPr>
        <a:xfrm>
          <a:off x="1179311" y="1907787"/>
          <a:ext cx="2295578" cy="381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Accuracy: 92.3%</a:t>
          </a:r>
        </a:p>
      </dsp:txBody>
      <dsp:txXfrm>
        <a:off x="1190481" y="1918957"/>
        <a:ext cx="2273238" cy="3590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7D2C6-26E7-4DF5-9CCC-1ADB461C0883}">
      <dsp:nvSpPr>
        <dsp:cNvPr id="0" name=""/>
        <dsp:cNvSpPr/>
      </dsp:nvSpPr>
      <dsp:spPr>
        <a:xfrm>
          <a:off x="1026347" y="1263"/>
          <a:ext cx="761157" cy="3805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MLP</a:t>
          </a:r>
        </a:p>
      </dsp:txBody>
      <dsp:txXfrm>
        <a:off x="1037494" y="12410"/>
        <a:ext cx="738863" cy="358284"/>
      </dsp:txXfrm>
    </dsp:sp>
    <dsp:sp modelId="{9E51D574-CBB5-46EC-9B9B-78ADE49FD4AA}">
      <dsp:nvSpPr>
        <dsp:cNvPr id="0" name=""/>
        <dsp:cNvSpPr/>
      </dsp:nvSpPr>
      <dsp:spPr>
        <a:xfrm>
          <a:off x="1056742" y="381842"/>
          <a:ext cx="91440" cy="285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434"/>
              </a:lnTo>
              <a:lnTo>
                <a:pt x="121835" y="2854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AC042-C2B6-40A0-9998-4A5252EE92C0}">
      <dsp:nvSpPr>
        <dsp:cNvPr id="0" name=""/>
        <dsp:cNvSpPr/>
      </dsp:nvSpPr>
      <dsp:spPr>
        <a:xfrm>
          <a:off x="1178578" y="476987"/>
          <a:ext cx="2293915" cy="3805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Number of layers: 1</a:t>
          </a:r>
        </a:p>
      </dsp:txBody>
      <dsp:txXfrm>
        <a:off x="1189725" y="488134"/>
        <a:ext cx="2271621" cy="358284"/>
      </dsp:txXfrm>
    </dsp:sp>
    <dsp:sp modelId="{7FCBA3FE-8351-4D13-AAEB-981AA20C8F1C}">
      <dsp:nvSpPr>
        <dsp:cNvPr id="0" name=""/>
        <dsp:cNvSpPr/>
      </dsp:nvSpPr>
      <dsp:spPr>
        <a:xfrm>
          <a:off x="1056742" y="381842"/>
          <a:ext cx="91440" cy="7611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1157"/>
              </a:lnTo>
              <a:lnTo>
                <a:pt x="121835" y="7611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B039-7BD6-429E-9409-E8D5F139621B}">
      <dsp:nvSpPr>
        <dsp:cNvPr id="0" name=""/>
        <dsp:cNvSpPr/>
      </dsp:nvSpPr>
      <dsp:spPr>
        <a:xfrm>
          <a:off x="1178578" y="952710"/>
          <a:ext cx="2293922" cy="3805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Units: 143</a:t>
          </a:r>
        </a:p>
      </dsp:txBody>
      <dsp:txXfrm>
        <a:off x="1189725" y="963857"/>
        <a:ext cx="2271628" cy="358284"/>
      </dsp:txXfrm>
    </dsp:sp>
    <dsp:sp modelId="{33D1BDB3-3E12-4B61-B567-9117F67C681C}">
      <dsp:nvSpPr>
        <dsp:cNvPr id="0" name=""/>
        <dsp:cNvSpPr/>
      </dsp:nvSpPr>
      <dsp:spPr>
        <a:xfrm>
          <a:off x="1056742" y="381842"/>
          <a:ext cx="91440" cy="1236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36881"/>
              </a:lnTo>
              <a:lnTo>
                <a:pt x="121835" y="12368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C5B3A-3424-4AD3-A71F-F9E6EBE1586A}">
      <dsp:nvSpPr>
        <dsp:cNvPr id="0" name=""/>
        <dsp:cNvSpPr/>
      </dsp:nvSpPr>
      <dsp:spPr>
        <a:xfrm>
          <a:off x="1178578" y="1428434"/>
          <a:ext cx="2293915" cy="3805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Activation: ReLU</a:t>
          </a:r>
          <a:endParaRPr lang="en-US" sz="2100" kern="1200" dirty="0"/>
        </a:p>
      </dsp:txBody>
      <dsp:txXfrm>
        <a:off x="1189725" y="1439581"/>
        <a:ext cx="2271621" cy="358284"/>
      </dsp:txXfrm>
    </dsp:sp>
    <dsp:sp modelId="{BF30C535-E380-4234-AE9E-9C4B39DBE5BD}">
      <dsp:nvSpPr>
        <dsp:cNvPr id="0" name=""/>
        <dsp:cNvSpPr/>
      </dsp:nvSpPr>
      <dsp:spPr>
        <a:xfrm>
          <a:off x="1056742" y="381842"/>
          <a:ext cx="91440" cy="17126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12604"/>
              </a:lnTo>
              <a:lnTo>
                <a:pt x="121835" y="17126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D64A2-C6DF-4771-8EFC-5BD8BE3EBEA9}">
      <dsp:nvSpPr>
        <dsp:cNvPr id="0" name=""/>
        <dsp:cNvSpPr/>
      </dsp:nvSpPr>
      <dsp:spPr>
        <a:xfrm>
          <a:off x="1178578" y="1904157"/>
          <a:ext cx="2293915" cy="3805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Accuracy: 93.48%</a:t>
          </a:r>
        </a:p>
      </dsp:txBody>
      <dsp:txXfrm>
        <a:off x="1189725" y="1915304"/>
        <a:ext cx="2271621" cy="358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B2DA68-7F5A-4809-B80C-2EE39778C0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7D5A3-9D22-4329-857A-FA3E02592D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60CB2-D5EB-4949-B4BA-DC182411A906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D0A26-A91D-4CB3-BFB4-2BDDA104B1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AA5BE-E508-4492-B816-D9FBCC0D55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D86EE-0210-4197-A33B-3F1BA1549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43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6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47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cs typeface="B Elham" panose="00000400000000000000" pitchFamily="2" charset="-7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  <a:cs typeface="B Elham" panose="00000400000000000000" pitchFamily="2" charset="-78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 hasCustomPrompt="1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cs typeface="B Elham" panose="000004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fa-IR" dirty="0" err="1"/>
              <a:t>بلبا</a:t>
            </a:r>
            <a:endParaRPr dirty="0"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 i="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 i="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 i="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 i="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 i="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 i="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3200"/>
              <a:buNone/>
              <a:defRPr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25450" lvl="0" indent="-2857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 lang="fa-IR" dirty="0"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cs typeface="B Elham" panose="000004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aseline="0">
                <a:solidFill>
                  <a:schemeClr val="dk1"/>
                </a:solidFill>
                <a:latin typeface="Times New Roman" panose="02020603050405020304" pitchFamily="18" charset="0"/>
                <a:ea typeface="B Elham" panose="00000400000000000000" pitchFamily="2" charset="-78"/>
                <a:cs typeface="B Elham" panose="00000400000000000000" pitchFamily="2" charset="-78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baseline="0">
                <a:latin typeface="Times New Roman" panose="02020603050405020304" pitchFamily="18" charset="0"/>
                <a:cs typeface="B Elham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fa-IR" dirty="0"/>
          </a:p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61" r:id="rId9"/>
    <p:sldLayoutId id="2147483662" r:id="rId10"/>
    <p:sldLayoutId id="2147483668" r:id="rId11"/>
    <p:sldLayoutId id="2147483670" r:id="rId12"/>
    <p:sldLayoutId id="2147483672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B Elham" panose="00000400000000000000" pitchFamily="2" charset="-78"/>
          <a:cs typeface="B Elham" panose="00000400000000000000" pitchFamily="2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39700" marR="0" lvl="0" indent="0" algn="r" rtl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Arial"/>
          <a:ea typeface="B Elham" panose="00000400000000000000" pitchFamily="2" charset="-78"/>
          <a:cs typeface="B Elham" panose="00000400000000000000" pitchFamily="2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7" name="Google Shape;1247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35"/>
          <p:cNvSpPr txBox="1"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lvl="0"/>
            <a:r>
              <a:rPr lang="fa-IR" sz="5400" dirty="0">
                <a:solidFill>
                  <a:schemeClr val="accent1"/>
                </a:solidFill>
              </a:rPr>
              <a:t>تشخیص الگوهای حرکتی با </a:t>
            </a:r>
            <a:r>
              <a:rPr lang="fa-IR" sz="5400" dirty="0" err="1">
                <a:solidFill>
                  <a:schemeClr val="accent1"/>
                </a:solidFill>
              </a:rPr>
              <a:t>داده‌های</a:t>
            </a:r>
            <a:r>
              <a:rPr lang="fa-IR" sz="5400" dirty="0">
                <a:solidFill>
                  <a:schemeClr val="accent1"/>
                </a:solidFill>
              </a:rPr>
              <a:t> </a:t>
            </a:r>
            <a:r>
              <a:rPr lang="fa-IR" sz="5400" dirty="0" err="1">
                <a:solidFill>
                  <a:schemeClr val="accent1"/>
                </a:solidFill>
              </a:rPr>
              <a:t>سنسوری</a:t>
            </a:r>
            <a:r>
              <a:rPr lang="fa-IR" sz="5400" dirty="0">
                <a:solidFill>
                  <a:schemeClr val="accent1"/>
                </a:solidFill>
              </a:rPr>
              <a:t> موبایل</a:t>
            </a:r>
            <a:endParaRPr lang="fa-IR" sz="5400" dirty="0">
              <a:solidFill>
                <a:schemeClr val="accent1"/>
              </a:solidFill>
              <a:sym typeface="Montserrat"/>
            </a:endParaRPr>
          </a:p>
        </p:txBody>
      </p:sp>
      <p:sp>
        <p:nvSpPr>
          <p:cNvPr id="1249" name="Google Shape;1249;p35"/>
          <p:cNvSpPr txBox="1">
            <a:spLocks noGrp="1"/>
          </p:cNvSpPr>
          <p:nvPr>
            <p:ph type="subTitle" idx="1"/>
          </p:nvPr>
        </p:nvSpPr>
        <p:spPr>
          <a:xfrm>
            <a:off x="315682" y="3083988"/>
            <a:ext cx="5301346" cy="365700"/>
          </a:xfrm>
        </p:spPr>
        <p:txBody>
          <a:bodyPr/>
          <a:lstStyle/>
          <a:p>
            <a:pPr lvl="0" algn="ctr"/>
            <a:r>
              <a:rPr lang="fa-IR" sz="1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پیاده‌سازی</a:t>
            </a:r>
            <a:r>
              <a:rPr lang="fa-IR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خط لوله یادگیری ماشین: از کاهش ابعاد با </a:t>
            </a: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PCA</a:t>
            </a:r>
            <a:r>
              <a:rPr lang="fa-IR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a-IR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تا تنظیم </a:t>
            </a:r>
            <a:r>
              <a:rPr lang="fa-IR" sz="1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ابرپارامترها</a:t>
            </a:r>
            <a:r>
              <a:rPr lang="fa-IR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با </a:t>
            </a:r>
            <a:r>
              <a:rPr lang="en-US" sz="1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Optuna</a:t>
            </a: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BCCBD4E5-3657-4428-8589-41749B56DAF8}"/>
              </a:ext>
            </a:extLst>
          </p:cNvPr>
          <p:cNvSpPr txBox="1">
            <a:spLocks/>
          </p:cNvSpPr>
          <p:nvPr/>
        </p:nvSpPr>
        <p:spPr>
          <a:xfrm>
            <a:off x="2156285" y="4325164"/>
            <a:ext cx="1396247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dirty="0" err="1">
                <a:solidFill>
                  <a:srgbClr val="00FB87"/>
                </a:solidFill>
                <a:cs typeface="B Sina" panose="00000700000000000000" pitchFamily="2" charset="-78"/>
              </a:rPr>
              <a:t>ارشیا</a:t>
            </a:r>
            <a:r>
              <a:rPr lang="fa-IR" dirty="0">
                <a:solidFill>
                  <a:srgbClr val="00FB87"/>
                </a:solidFill>
                <a:cs typeface="B Sina" panose="00000700000000000000" pitchFamily="2" charset="-78"/>
              </a:rPr>
              <a:t> </a:t>
            </a:r>
            <a:r>
              <a:rPr lang="fa-IR" dirty="0" err="1">
                <a:solidFill>
                  <a:srgbClr val="00FB87"/>
                </a:solidFill>
                <a:cs typeface="B Sina" panose="00000700000000000000" pitchFamily="2" charset="-78"/>
              </a:rPr>
              <a:t>کلانتریان</a:t>
            </a:r>
            <a:r>
              <a:rPr lang="fa-IR" dirty="0">
                <a:solidFill>
                  <a:srgbClr val="00FB87"/>
                </a:solidFill>
                <a:cs typeface="B Sina" panose="00000700000000000000" pitchFamily="2" charset="-78"/>
              </a:rPr>
              <a:t> 40121993</a:t>
            </a:r>
            <a:endParaRPr lang="en-US" dirty="0">
              <a:solidFill>
                <a:srgbClr val="00FB87"/>
              </a:solidFill>
              <a:cs typeface="B Sina" panose="00000700000000000000" pitchFamily="2" charset="-78"/>
            </a:endParaRP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0A26CD99-36D7-4A9E-BB43-EDFA3F1BE99B}"/>
              </a:ext>
            </a:extLst>
          </p:cNvPr>
          <p:cNvSpPr txBox="1">
            <a:spLocks/>
          </p:cNvSpPr>
          <p:nvPr/>
        </p:nvSpPr>
        <p:spPr>
          <a:xfrm>
            <a:off x="63790" y="4330595"/>
            <a:ext cx="2092495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dirty="0">
                <a:solidFill>
                  <a:srgbClr val="00FB87"/>
                </a:solidFill>
                <a:cs typeface="B Sina" panose="00000700000000000000" pitchFamily="2" charset="-78"/>
              </a:rPr>
              <a:t>محمد حسین گل محمدی </a:t>
            </a:r>
            <a:br>
              <a:rPr lang="fa-IR" dirty="0">
                <a:solidFill>
                  <a:srgbClr val="00FB87"/>
                </a:solidFill>
                <a:cs typeface="B Sina" panose="00000700000000000000" pitchFamily="2" charset="-78"/>
              </a:rPr>
            </a:br>
            <a:r>
              <a:rPr lang="fa-IR" dirty="0">
                <a:solidFill>
                  <a:srgbClr val="00FB87"/>
                </a:solidFill>
                <a:cs typeface="B Sina" panose="00000700000000000000" pitchFamily="2" charset="-78"/>
              </a:rPr>
              <a:t>40220903</a:t>
            </a:r>
            <a:endParaRPr lang="en-US" dirty="0">
              <a:solidFill>
                <a:srgbClr val="00FB87"/>
              </a:solidFill>
              <a:cs typeface="B Sina" panose="00000700000000000000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635;p64">
            <a:extLst>
              <a:ext uri="{FF2B5EF4-FFF2-40B4-BE49-F238E27FC236}">
                <a16:creationId xmlns:a16="http://schemas.microsoft.com/office/drawing/2014/main" id="{7BE412CA-6F3A-4E00-A696-47DC4DDF5E3A}"/>
              </a:ext>
            </a:extLst>
          </p:cNvPr>
          <p:cNvGrpSpPr/>
          <p:nvPr/>
        </p:nvGrpSpPr>
        <p:grpSpPr>
          <a:xfrm>
            <a:off x="330791" y="1710691"/>
            <a:ext cx="4335552" cy="3166327"/>
            <a:chOff x="3963285" y="3226337"/>
            <a:chExt cx="602023" cy="439668"/>
          </a:xfrm>
          <a:solidFill>
            <a:schemeClr val="tx1">
              <a:alpha val="10000"/>
            </a:schemeClr>
          </a:solidFill>
        </p:grpSpPr>
        <p:sp>
          <p:nvSpPr>
            <p:cNvPr id="8" name="Google Shape;2636;p64">
              <a:extLst>
                <a:ext uri="{FF2B5EF4-FFF2-40B4-BE49-F238E27FC236}">
                  <a16:creationId xmlns:a16="http://schemas.microsoft.com/office/drawing/2014/main" id="{693DB84D-6620-4B66-AD36-6195F87B6F0B}"/>
                </a:ext>
              </a:extLst>
            </p:cNvPr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637;p64">
              <a:extLst>
                <a:ext uri="{FF2B5EF4-FFF2-40B4-BE49-F238E27FC236}">
                  <a16:creationId xmlns:a16="http://schemas.microsoft.com/office/drawing/2014/main" id="{6F5C1B92-1FED-46C5-8FF3-E17269F825D7}"/>
                </a:ext>
              </a:extLst>
            </p:cNvPr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38;p64">
              <a:extLst>
                <a:ext uri="{FF2B5EF4-FFF2-40B4-BE49-F238E27FC236}">
                  <a16:creationId xmlns:a16="http://schemas.microsoft.com/office/drawing/2014/main" id="{98E9739A-4CB0-48ED-9595-7C998AB64DEA}"/>
                </a:ext>
              </a:extLst>
            </p:cNvPr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39;p64">
              <a:extLst>
                <a:ext uri="{FF2B5EF4-FFF2-40B4-BE49-F238E27FC236}">
                  <a16:creationId xmlns:a16="http://schemas.microsoft.com/office/drawing/2014/main" id="{677F91C8-3D6C-4736-8CC1-41C6D5263B38}"/>
                </a:ext>
              </a:extLst>
            </p:cNvPr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85D55B-449B-405C-8433-00B79847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6482"/>
            <a:ext cx="7704000" cy="572700"/>
          </a:xfrm>
        </p:spPr>
        <p:txBody>
          <a:bodyPr/>
          <a:lstStyle/>
          <a:p>
            <a:pPr rtl="1"/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</a:t>
            </a:r>
            <a:r>
              <a:rPr lang="fa-I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به کمک </a:t>
            </a:r>
            <a:r>
              <a:rPr lang="en-US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Optuna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A1904-DE6A-4453-AD60-4AF1DF4A0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1" y="1614953"/>
            <a:ext cx="7544730" cy="1119300"/>
          </a:xfrm>
        </p:spPr>
        <p:txBody>
          <a:bodyPr/>
          <a:lstStyle/>
          <a:p>
            <a:pPr algn="r" rtl="1"/>
            <a:r>
              <a:rPr lang="fa-IR" sz="1800" dirty="0">
                <a:solidFill>
                  <a:srgbClr val="00CCAC"/>
                </a:solidFill>
              </a:rPr>
              <a:t>استفاده از </a:t>
            </a:r>
            <a:r>
              <a:rPr lang="fa-IR" sz="1800" dirty="0" err="1">
                <a:solidFill>
                  <a:srgbClr val="00CCAC"/>
                </a:solidFill>
              </a:rPr>
              <a:t>الگوریتم</a:t>
            </a:r>
            <a:r>
              <a:rPr lang="fa-IR" sz="1800" dirty="0">
                <a:solidFill>
                  <a:srgbClr val="00CCAC"/>
                </a:solidFill>
              </a:rPr>
              <a:t> </a:t>
            </a:r>
            <a:r>
              <a:rPr lang="en-US" sz="1800" b="1" dirty="0">
                <a:solidFill>
                  <a:srgbClr val="00CCAC"/>
                </a:solidFill>
              </a:rPr>
              <a:t>Tree-structured </a:t>
            </a:r>
            <a:r>
              <a:rPr lang="en-US" sz="1800" b="1" dirty="0" err="1">
                <a:solidFill>
                  <a:srgbClr val="00CCAC"/>
                </a:solidFill>
              </a:rPr>
              <a:t>Parzen</a:t>
            </a:r>
            <a:r>
              <a:rPr lang="en-US" sz="1800" b="1" dirty="0">
                <a:solidFill>
                  <a:srgbClr val="00CCAC"/>
                </a:solidFill>
              </a:rPr>
              <a:t> Estimator</a:t>
            </a:r>
            <a:r>
              <a:rPr lang="en-US" sz="1800" dirty="0">
                <a:solidFill>
                  <a:srgbClr val="00CCAC"/>
                </a:solidFill>
              </a:rPr>
              <a:t> </a:t>
            </a:r>
            <a:r>
              <a:rPr lang="fa-IR" sz="1800" dirty="0">
                <a:solidFill>
                  <a:srgbClr val="00CCAC"/>
                </a:solidFill>
              </a:rPr>
              <a:t> برخلاف </a:t>
            </a:r>
            <a:r>
              <a:rPr lang="en-US" sz="1800" b="1" dirty="0">
                <a:solidFill>
                  <a:srgbClr val="00CCAC"/>
                </a:solidFill>
              </a:rPr>
              <a:t>Grid Search</a:t>
            </a:r>
            <a:r>
              <a:rPr lang="fa-IR" sz="1800" b="1" dirty="0">
                <a:solidFill>
                  <a:srgbClr val="00CCAC"/>
                </a:solidFill>
              </a:rPr>
              <a:t> </a:t>
            </a:r>
            <a:r>
              <a:rPr lang="en-US" sz="1800" b="1" dirty="0">
                <a:solidFill>
                  <a:srgbClr val="00CCAC"/>
                </a:solidFill>
              </a:rPr>
              <a:t> </a:t>
            </a:r>
            <a:r>
              <a:rPr lang="fa-IR" sz="1800" dirty="0">
                <a:solidFill>
                  <a:srgbClr val="00CCAC"/>
                </a:solidFill>
              </a:rPr>
              <a:t>که تمام نقاط را کورکورانه تست </a:t>
            </a:r>
            <a:r>
              <a:rPr lang="fa-IR" sz="1800" dirty="0" err="1">
                <a:solidFill>
                  <a:srgbClr val="00CCAC"/>
                </a:solidFill>
              </a:rPr>
              <a:t>می‌کند</a:t>
            </a:r>
            <a:r>
              <a:rPr lang="fa-IR" sz="1800" dirty="0">
                <a:solidFill>
                  <a:srgbClr val="00CCAC"/>
                </a:solidFill>
              </a:rPr>
              <a:t> این روش یک مدل احتمالی از فضای </a:t>
            </a:r>
            <a:r>
              <a:rPr lang="fa-IR" sz="1800" dirty="0" err="1">
                <a:solidFill>
                  <a:srgbClr val="00CCAC"/>
                </a:solidFill>
              </a:rPr>
              <a:t>پارامترها</a:t>
            </a:r>
            <a:r>
              <a:rPr lang="fa-IR" sz="1800" dirty="0">
                <a:solidFill>
                  <a:srgbClr val="00CCAC"/>
                </a:solidFill>
              </a:rPr>
              <a:t> </a:t>
            </a:r>
            <a:r>
              <a:rPr lang="fa-IR" sz="1800" dirty="0" err="1">
                <a:solidFill>
                  <a:srgbClr val="00CCAC"/>
                </a:solidFill>
              </a:rPr>
              <a:t>می‌سازد</a:t>
            </a:r>
            <a:r>
              <a:rPr lang="fa-IR" sz="1800" dirty="0">
                <a:solidFill>
                  <a:srgbClr val="00CCAC"/>
                </a:solidFill>
              </a:rPr>
              <a:t>.</a:t>
            </a:r>
            <a:endParaRPr lang="en-US" sz="1800" dirty="0">
              <a:solidFill>
                <a:srgbClr val="00CCAC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A09B96A-45A8-4942-B601-B88F784682F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9999" y="3028950"/>
            <a:ext cx="7704000" cy="1115700"/>
          </a:xfrm>
        </p:spPr>
        <p:txBody>
          <a:bodyPr/>
          <a:lstStyle/>
          <a:p>
            <a:pPr algn="r" rtl="1"/>
            <a:r>
              <a:rPr lang="fa-IR" sz="1800" dirty="0">
                <a:solidFill>
                  <a:schemeClr val="accent2"/>
                </a:solidFill>
              </a:rPr>
              <a:t>سیستم ابتدا فضا را کاوش </a:t>
            </a:r>
            <a:r>
              <a:rPr lang="fa-IR" sz="1800" dirty="0" err="1">
                <a:solidFill>
                  <a:schemeClr val="accent2"/>
                </a:solidFill>
              </a:rPr>
              <a:t>می‌کند</a:t>
            </a:r>
            <a:r>
              <a:rPr lang="fa-IR" sz="1800" dirty="0">
                <a:solidFill>
                  <a:schemeClr val="accent2"/>
                </a:solidFill>
              </a:rPr>
              <a:t> و سپس روی نواحی که </a:t>
            </a:r>
            <a:r>
              <a:rPr lang="en-US" sz="1800" b="1" dirty="0">
                <a:solidFill>
                  <a:schemeClr val="accent2"/>
                </a:solidFill>
              </a:rPr>
              <a:t>(Accuracy)</a:t>
            </a:r>
            <a:r>
              <a:rPr lang="fa-IR" sz="1800" dirty="0">
                <a:solidFill>
                  <a:schemeClr val="accent2"/>
                </a:solidFill>
              </a:rPr>
              <a:t> بیشتری گزارش </a:t>
            </a:r>
            <a:r>
              <a:rPr lang="fa-IR" sz="1800" dirty="0" err="1">
                <a:solidFill>
                  <a:schemeClr val="accent2"/>
                </a:solidFill>
              </a:rPr>
              <a:t>کرده‌اند</a:t>
            </a:r>
            <a:r>
              <a:rPr lang="fa-IR" sz="1800" dirty="0">
                <a:solidFill>
                  <a:schemeClr val="accent2"/>
                </a:solidFill>
              </a:rPr>
              <a:t>، متمرکز </a:t>
            </a:r>
            <a:r>
              <a:rPr lang="fa-IR" sz="1800" dirty="0" err="1">
                <a:solidFill>
                  <a:schemeClr val="accent2"/>
                </a:solidFill>
              </a:rPr>
              <a:t>می‌شود</a:t>
            </a:r>
            <a:r>
              <a:rPr lang="fa-IR" sz="1800" dirty="0">
                <a:solidFill>
                  <a:schemeClr val="accent2"/>
                </a:solidFill>
              </a:rPr>
              <a:t>.</a:t>
            </a:r>
          </a:p>
          <a:p>
            <a:pPr algn="r" rtl="1"/>
            <a:r>
              <a:rPr lang="fa-IR" sz="1800" dirty="0">
                <a:solidFill>
                  <a:schemeClr val="accent2"/>
                </a:solidFill>
              </a:rPr>
              <a:t>این کار باعث </a:t>
            </a:r>
            <a:r>
              <a:rPr lang="fa-IR" sz="1800" dirty="0" err="1">
                <a:solidFill>
                  <a:schemeClr val="accent2"/>
                </a:solidFill>
              </a:rPr>
              <a:t>می‌شود</a:t>
            </a:r>
            <a:r>
              <a:rPr lang="fa-IR" sz="1800" dirty="0">
                <a:solidFill>
                  <a:schemeClr val="accent2"/>
                </a:solidFill>
              </a:rPr>
              <a:t> مدل ما نسبت به </a:t>
            </a:r>
            <a:r>
              <a:rPr lang="fa-IR" sz="1800" dirty="0" err="1">
                <a:solidFill>
                  <a:schemeClr val="accent2"/>
                </a:solidFill>
              </a:rPr>
              <a:t>داده‌های</a:t>
            </a:r>
            <a:r>
              <a:rPr lang="fa-IR" sz="1800" dirty="0">
                <a:solidFill>
                  <a:schemeClr val="accent2"/>
                </a:solidFill>
              </a:rPr>
              <a:t> خاص حساس نباشد و قدرت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b="1" dirty="0">
                <a:solidFill>
                  <a:schemeClr val="accent2"/>
                </a:solidFill>
              </a:rPr>
              <a:t>Generalization</a:t>
            </a:r>
            <a:r>
              <a:rPr lang="fa-IR" sz="1800" dirty="0">
                <a:solidFill>
                  <a:schemeClr val="accent2"/>
                </a:solidFill>
              </a:rPr>
              <a:t> بالایی پیدا کند.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19CDC4-C9AE-4093-BFBE-0A7A8A2320B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6343" y="1157776"/>
            <a:ext cx="3598388" cy="45720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روش جستجو</a:t>
            </a:r>
            <a:r>
              <a:rPr lang="en-US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(TPE Algorithm)</a:t>
            </a:r>
            <a:r>
              <a:rPr lang="fa-IR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b="1" dirty="0">
              <a:solidFill>
                <a:srgbClr val="00FB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C6392EE-EEAE-450B-950E-1474110A898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385200" y="2571750"/>
            <a:ext cx="3837874" cy="457200"/>
          </a:xfrm>
        </p:spPr>
        <p:txBody>
          <a:bodyPr/>
          <a:lstStyle/>
          <a:p>
            <a:pPr algn="r" rtl="1"/>
            <a:r>
              <a:rPr lang="en-US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Exploration vs. Exploitation</a:t>
            </a:r>
            <a:endParaRPr lang="en-US" dirty="0">
              <a:solidFill>
                <a:srgbClr val="00FB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726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148A9-27D3-48B6-B485-354B6CEE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3860798"/>
            <a:ext cx="3408832" cy="781643"/>
          </a:xfrm>
        </p:spPr>
        <p:txBody>
          <a:bodyPr/>
          <a:lstStyle/>
          <a:p>
            <a:pPr rtl="1"/>
            <a:r>
              <a:rPr lang="fa-IR" sz="2000" b="1" dirty="0"/>
              <a:t>کد بهینه سازی </a:t>
            </a:r>
            <a:r>
              <a:rPr lang="en-US" sz="2000" b="1" dirty="0" err="1"/>
              <a:t>Optuna</a:t>
            </a:r>
            <a:r>
              <a:rPr lang="fa-IR" sz="2000" b="1" dirty="0"/>
              <a:t> برای </a:t>
            </a:r>
            <a:r>
              <a:rPr lang="en-US" sz="2000" b="1" dirty="0"/>
              <a:t>SVM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7055E1-2926-4AEA-B290-FE6B2BDC8758}"/>
              </a:ext>
            </a:extLst>
          </p:cNvPr>
          <p:cNvSpPr txBox="1">
            <a:spLocks/>
          </p:cNvSpPr>
          <p:nvPr/>
        </p:nvSpPr>
        <p:spPr>
          <a:xfrm>
            <a:off x="5262753" y="3913255"/>
            <a:ext cx="3408832" cy="781643"/>
          </a:xfrm>
          <a:prstGeom prst="rect">
            <a:avLst/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sz="2000" b="1" dirty="0"/>
              <a:t>کد بهینه سازی </a:t>
            </a:r>
            <a:r>
              <a:rPr lang="en-US" sz="2000" b="1" dirty="0" err="1"/>
              <a:t>Optuna</a:t>
            </a:r>
            <a:r>
              <a:rPr lang="fa-IR" sz="2000" b="1" dirty="0"/>
              <a:t> برای </a:t>
            </a:r>
            <a:r>
              <a:rPr lang="en-US" sz="2000" b="1" dirty="0"/>
              <a:t>MLP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8EBAA-264E-48C8-A077-0105B6AB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6" y="448602"/>
            <a:ext cx="4165929" cy="3156117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22553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607B5-0FD6-4118-99CC-63066F8B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54" y="448602"/>
            <a:ext cx="3408831" cy="3156117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22553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89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0DA2-C9D0-4828-A01C-242ED57C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534"/>
            <a:ext cx="7704000" cy="572700"/>
          </a:xfrm>
        </p:spPr>
        <p:txBody>
          <a:bodyPr anchor="ctr"/>
          <a:lstStyle/>
          <a:p>
            <a:pPr rtl="1"/>
            <a:r>
              <a:rPr lang="fa-IR" sz="3600" dirty="0">
                <a:solidFill>
                  <a:srgbClr val="00FB87"/>
                </a:solidFill>
              </a:rPr>
              <a:t>نتایج بهینه سازی با </a:t>
            </a:r>
            <a:r>
              <a:rPr lang="en-US" sz="3600" dirty="0">
                <a:solidFill>
                  <a:srgbClr val="00FB87"/>
                </a:solidFill>
              </a:rPr>
              <a:t> </a:t>
            </a:r>
            <a:r>
              <a:rPr lang="en-US" sz="3600" dirty="0" err="1">
                <a:solidFill>
                  <a:srgbClr val="00FB87"/>
                </a:solidFill>
              </a:rPr>
              <a:t>Optuna</a:t>
            </a:r>
            <a:endParaRPr lang="en-US" sz="3600" dirty="0">
              <a:solidFill>
                <a:srgbClr val="00FB87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40171A8-F7A0-4EBE-AB9A-7FC115BFB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5300477"/>
              </p:ext>
            </p:extLst>
          </p:nvPr>
        </p:nvGraphicFramePr>
        <p:xfrm>
          <a:off x="-546513" y="911067"/>
          <a:ext cx="5343484" cy="353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E142582-B070-49B8-94AE-1B9FDBBBF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914044"/>
              </p:ext>
            </p:extLst>
          </p:nvPr>
        </p:nvGraphicFramePr>
        <p:xfrm>
          <a:off x="4107005" y="911068"/>
          <a:ext cx="5340096" cy="353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7" name="Google Shape;2369;p64">
            <a:extLst>
              <a:ext uri="{FF2B5EF4-FFF2-40B4-BE49-F238E27FC236}">
                <a16:creationId xmlns:a16="http://schemas.microsoft.com/office/drawing/2014/main" id="{8B94C69B-F7C0-4E89-95B2-48EEB8DE0B66}"/>
              </a:ext>
            </a:extLst>
          </p:cNvPr>
          <p:cNvGrpSpPr/>
          <p:nvPr/>
        </p:nvGrpSpPr>
        <p:grpSpPr>
          <a:xfrm>
            <a:off x="2155685" y="198065"/>
            <a:ext cx="4129376" cy="4676921"/>
            <a:chOff x="4020665" y="1431080"/>
            <a:chExt cx="531542" cy="602023"/>
          </a:xfrm>
          <a:solidFill>
            <a:schemeClr val="tx1">
              <a:alpha val="10000"/>
            </a:schemeClr>
          </a:solidFill>
        </p:grpSpPr>
        <p:sp>
          <p:nvSpPr>
            <p:cNvPr id="8" name="Google Shape;2370;p64">
              <a:extLst>
                <a:ext uri="{FF2B5EF4-FFF2-40B4-BE49-F238E27FC236}">
                  <a16:creationId xmlns:a16="http://schemas.microsoft.com/office/drawing/2014/main" id="{9030B3A8-A93F-4C05-8B74-806ACE970EC3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71;p64">
              <a:extLst>
                <a:ext uri="{FF2B5EF4-FFF2-40B4-BE49-F238E27FC236}">
                  <a16:creationId xmlns:a16="http://schemas.microsoft.com/office/drawing/2014/main" id="{D9A117BF-D4BB-43EE-B45C-23678737A084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72;p64">
              <a:extLst>
                <a:ext uri="{FF2B5EF4-FFF2-40B4-BE49-F238E27FC236}">
                  <a16:creationId xmlns:a16="http://schemas.microsoft.com/office/drawing/2014/main" id="{E6C5E6AE-BE91-45A4-B64C-8D0DA106F915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73;p64">
              <a:extLst>
                <a:ext uri="{FF2B5EF4-FFF2-40B4-BE49-F238E27FC236}">
                  <a16:creationId xmlns:a16="http://schemas.microsoft.com/office/drawing/2014/main" id="{8FC8E0F5-4E33-45BD-A20A-78CDE021D0E9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74;p64">
              <a:extLst>
                <a:ext uri="{FF2B5EF4-FFF2-40B4-BE49-F238E27FC236}">
                  <a16:creationId xmlns:a16="http://schemas.microsoft.com/office/drawing/2014/main" id="{96540F72-273D-4738-9478-E4385B1AF8EF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75;p64">
              <a:extLst>
                <a:ext uri="{FF2B5EF4-FFF2-40B4-BE49-F238E27FC236}">
                  <a16:creationId xmlns:a16="http://schemas.microsoft.com/office/drawing/2014/main" id="{54525AFC-EEEB-4BC0-8D06-DFA81B41D115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76;p64">
              <a:extLst>
                <a:ext uri="{FF2B5EF4-FFF2-40B4-BE49-F238E27FC236}">
                  <a16:creationId xmlns:a16="http://schemas.microsoft.com/office/drawing/2014/main" id="{6C2558A2-E0CD-46BD-9A41-9ED4FFB41A7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77;p64">
              <a:extLst>
                <a:ext uri="{FF2B5EF4-FFF2-40B4-BE49-F238E27FC236}">
                  <a16:creationId xmlns:a16="http://schemas.microsoft.com/office/drawing/2014/main" id="{2D63FA44-657A-45CA-AAB4-2A367C533F45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78;p64">
              <a:extLst>
                <a:ext uri="{FF2B5EF4-FFF2-40B4-BE49-F238E27FC236}">
                  <a16:creationId xmlns:a16="http://schemas.microsoft.com/office/drawing/2014/main" id="{8F60CABC-20C4-4019-AFA6-DEBAACE8E49F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79;p64">
              <a:extLst>
                <a:ext uri="{FF2B5EF4-FFF2-40B4-BE49-F238E27FC236}">
                  <a16:creationId xmlns:a16="http://schemas.microsoft.com/office/drawing/2014/main" id="{25BFF15F-2FF8-4524-AF2D-EC9482139E1A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80;p64">
              <a:extLst>
                <a:ext uri="{FF2B5EF4-FFF2-40B4-BE49-F238E27FC236}">
                  <a16:creationId xmlns:a16="http://schemas.microsoft.com/office/drawing/2014/main" id="{465133CC-369E-4D31-B2A4-8B1FBA117AC9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81;p64">
              <a:extLst>
                <a:ext uri="{FF2B5EF4-FFF2-40B4-BE49-F238E27FC236}">
                  <a16:creationId xmlns:a16="http://schemas.microsoft.com/office/drawing/2014/main" id="{0D6CAEC6-40AF-4BE9-969C-A980AEAD9969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82;p64">
              <a:extLst>
                <a:ext uri="{FF2B5EF4-FFF2-40B4-BE49-F238E27FC236}">
                  <a16:creationId xmlns:a16="http://schemas.microsoft.com/office/drawing/2014/main" id="{84A28A8D-28B1-4E6E-A62E-98F11CCC035B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3;p64">
              <a:extLst>
                <a:ext uri="{FF2B5EF4-FFF2-40B4-BE49-F238E27FC236}">
                  <a16:creationId xmlns:a16="http://schemas.microsoft.com/office/drawing/2014/main" id="{F384210C-1F68-4BF0-9791-A7E5EB8E7CCD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4;p64">
              <a:extLst>
                <a:ext uri="{FF2B5EF4-FFF2-40B4-BE49-F238E27FC236}">
                  <a16:creationId xmlns:a16="http://schemas.microsoft.com/office/drawing/2014/main" id="{155F7D42-30A5-435B-ADA9-D81B081F1EA0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915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0DA2-C9D0-4828-A01C-242ED57C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534"/>
            <a:ext cx="7704000" cy="572700"/>
          </a:xfrm>
        </p:spPr>
        <p:txBody>
          <a:bodyPr anchor="ctr"/>
          <a:lstStyle/>
          <a:p>
            <a:pPr rtl="1"/>
            <a:r>
              <a:rPr lang="fa-IR" sz="3600" dirty="0">
                <a:solidFill>
                  <a:srgbClr val="00FB87"/>
                </a:solidFill>
              </a:rPr>
              <a:t>تحلیل نتایج بهینه سازی با </a:t>
            </a:r>
            <a:r>
              <a:rPr lang="en-US" sz="3600" dirty="0">
                <a:solidFill>
                  <a:srgbClr val="00FB87"/>
                </a:solidFill>
              </a:rPr>
              <a:t> </a:t>
            </a:r>
            <a:r>
              <a:rPr lang="en-US" sz="3600" dirty="0" err="1">
                <a:solidFill>
                  <a:srgbClr val="00FB87"/>
                </a:solidFill>
              </a:rPr>
              <a:t>Optuna</a:t>
            </a:r>
            <a:endParaRPr lang="en-US" sz="3600" dirty="0">
              <a:solidFill>
                <a:srgbClr val="00FB87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40171A8-F7A0-4EBE-AB9A-7FC115BFB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1298620"/>
              </p:ext>
            </p:extLst>
          </p:nvPr>
        </p:nvGraphicFramePr>
        <p:xfrm>
          <a:off x="-960788" y="697295"/>
          <a:ext cx="4501656" cy="2290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oogle Shape;2369;p64">
            <a:extLst>
              <a:ext uri="{FF2B5EF4-FFF2-40B4-BE49-F238E27FC236}">
                <a16:creationId xmlns:a16="http://schemas.microsoft.com/office/drawing/2014/main" id="{8B94C69B-F7C0-4E89-95B2-48EEB8DE0B66}"/>
              </a:ext>
            </a:extLst>
          </p:cNvPr>
          <p:cNvGrpSpPr/>
          <p:nvPr/>
        </p:nvGrpSpPr>
        <p:grpSpPr>
          <a:xfrm>
            <a:off x="2155685" y="198065"/>
            <a:ext cx="4129376" cy="4676921"/>
            <a:chOff x="4020665" y="1431080"/>
            <a:chExt cx="531542" cy="602023"/>
          </a:xfrm>
          <a:solidFill>
            <a:schemeClr val="tx1">
              <a:alpha val="10000"/>
            </a:schemeClr>
          </a:solidFill>
        </p:grpSpPr>
        <p:sp>
          <p:nvSpPr>
            <p:cNvPr id="8" name="Google Shape;2370;p64">
              <a:extLst>
                <a:ext uri="{FF2B5EF4-FFF2-40B4-BE49-F238E27FC236}">
                  <a16:creationId xmlns:a16="http://schemas.microsoft.com/office/drawing/2014/main" id="{9030B3A8-A93F-4C05-8B74-806ACE970EC3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71;p64">
              <a:extLst>
                <a:ext uri="{FF2B5EF4-FFF2-40B4-BE49-F238E27FC236}">
                  <a16:creationId xmlns:a16="http://schemas.microsoft.com/office/drawing/2014/main" id="{D9A117BF-D4BB-43EE-B45C-23678737A084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72;p64">
              <a:extLst>
                <a:ext uri="{FF2B5EF4-FFF2-40B4-BE49-F238E27FC236}">
                  <a16:creationId xmlns:a16="http://schemas.microsoft.com/office/drawing/2014/main" id="{E6C5E6AE-BE91-45A4-B64C-8D0DA106F915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73;p64">
              <a:extLst>
                <a:ext uri="{FF2B5EF4-FFF2-40B4-BE49-F238E27FC236}">
                  <a16:creationId xmlns:a16="http://schemas.microsoft.com/office/drawing/2014/main" id="{8FC8E0F5-4E33-45BD-A20A-78CDE021D0E9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74;p64">
              <a:extLst>
                <a:ext uri="{FF2B5EF4-FFF2-40B4-BE49-F238E27FC236}">
                  <a16:creationId xmlns:a16="http://schemas.microsoft.com/office/drawing/2014/main" id="{96540F72-273D-4738-9478-E4385B1AF8EF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75;p64">
              <a:extLst>
                <a:ext uri="{FF2B5EF4-FFF2-40B4-BE49-F238E27FC236}">
                  <a16:creationId xmlns:a16="http://schemas.microsoft.com/office/drawing/2014/main" id="{54525AFC-EEEB-4BC0-8D06-DFA81B41D115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76;p64">
              <a:extLst>
                <a:ext uri="{FF2B5EF4-FFF2-40B4-BE49-F238E27FC236}">
                  <a16:creationId xmlns:a16="http://schemas.microsoft.com/office/drawing/2014/main" id="{6C2558A2-E0CD-46BD-9A41-9ED4FFB41A7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77;p64">
              <a:extLst>
                <a:ext uri="{FF2B5EF4-FFF2-40B4-BE49-F238E27FC236}">
                  <a16:creationId xmlns:a16="http://schemas.microsoft.com/office/drawing/2014/main" id="{2D63FA44-657A-45CA-AAB4-2A367C533F45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78;p64">
              <a:extLst>
                <a:ext uri="{FF2B5EF4-FFF2-40B4-BE49-F238E27FC236}">
                  <a16:creationId xmlns:a16="http://schemas.microsoft.com/office/drawing/2014/main" id="{8F60CABC-20C4-4019-AFA6-DEBAACE8E49F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79;p64">
              <a:extLst>
                <a:ext uri="{FF2B5EF4-FFF2-40B4-BE49-F238E27FC236}">
                  <a16:creationId xmlns:a16="http://schemas.microsoft.com/office/drawing/2014/main" id="{25BFF15F-2FF8-4524-AF2D-EC9482139E1A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80;p64">
              <a:extLst>
                <a:ext uri="{FF2B5EF4-FFF2-40B4-BE49-F238E27FC236}">
                  <a16:creationId xmlns:a16="http://schemas.microsoft.com/office/drawing/2014/main" id="{465133CC-369E-4D31-B2A4-8B1FBA117AC9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81;p64">
              <a:extLst>
                <a:ext uri="{FF2B5EF4-FFF2-40B4-BE49-F238E27FC236}">
                  <a16:creationId xmlns:a16="http://schemas.microsoft.com/office/drawing/2014/main" id="{0D6CAEC6-40AF-4BE9-969C-A980AEAD9969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82;p64">
              <a:extLst>
                <a:ext uri="{FF2B5EF4-FFF2-40B4-BE49-F238E27FC236}">
                  <a16:creationId xmlns:a16="http://schemas.microsoft.com/office/drawing/2014/main" id="{84A28A8D-28B1-4E6E-A62E-98F11CCC035B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3;p64">
              <a:extLst>
                <a:ext uri="{FF2B5EF4-FFF2-40B4-BE49-F238E27FC236}">
                  <a16:creationId xmlns:a16="http://schemas.microsoft.com/office/drawing/2014/main" id="{F384210C-1F68-4BF0-9791-A7E5EB8E7CCD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4;p64">
              <a:extLst>
                <a:ext uri="{FF2B5EF4-FFF2-40B4-BE49-F238E27FC236}">
                  <a16:creationId xmlns:a16="http://schemas.microsoft.com/office/drawing/2014/main" id="{155F7D42-30A5-435B-ADA9-D81B081F1EA0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CF8802BB-98E9-43AE-80FF-727B9F503A4F}"/>
              </a:ext>
            </a:extLst>
          </p:cNvPr>
          <p:cNvSpPr txBox="1">
            <a:spLocks/>
          </p:cNvSpPr>
          <p:nvPr/>
        </p:nvSpPr>
        <p:spPr>
          <a:xfrm>
            <a:off x="2699359" y="1173251"/>
            <a:ext cx="5855657" cy="1119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olidFill>
                <a:srgbClr val="00CCAC"/>
              </a:solidFill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30685884-BBB6-43A1-B3D6-52548F3DC663}"/>
              </a:ext>
            </a:extLst>
          </p:cNvPr>
          <p:cNvSpPr txBox="1">
            <a:spLocks/>
          </p:cNvSpPr>
          <p:nvPr/>
        </p:nvSpPr>
        <p:spPr>
          <a:xfrm>
            <a:off x="2514101" y="1085776"/>
            <a:ext cx="5909899" cy="1119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عدد ۲.۴۵ نشان </a:t>
            </a:r>
            <a:r>
              <a:rPr lang="fa-IR" sz="1800" b="1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می‌دهد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که ما</a:t>
            </a:r>
            <a:r>
              <a:rPr lang="en-US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یک</a:t>
            </a:r>
            <a:r>
              <a:rPr lang="en-US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 Margin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در نظر گرفته شده. یعنی مدل نه آنقدر </a:t>
            </a:r>
            <a:r>
              <a:rPr lang="fa-IR" sz="1800" b="1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سخت‌گیر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است که </a:t>
            </a:r>
            <a:r>
              <a:rPr lang="fa-IR" sz="1800" b="1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داده‌های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b="1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نویز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را حفظ کند </a:t>
            </a:r>
            <a:r>
              <a:rPr lang="en-US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Overfitting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و نه آنقدر </a:t>
            </a:r>
            <a:r>
              <a:rPr lang="fa-IR" sz="1800" b="1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ساده‌گیر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که </a:t>
            </a:r>
            <a:r>
              <a:rPr lang="fa-IR" sz="1800" b="1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الگوها</a:t>
            </a:r>
            <a:r>
              <a:rPr lang="fa-IR" sz="1800" b="1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را نبیند.</a:t>
            </a:r>
            <a:endParaRPr lang="en-US" sz="1800" b="1" dirty="0">
              <a:solidFill>
                <a:srgbClr val="6995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ubtitle 4">
            <a:extLst>
              <a:ext uri="{FF2B5EF4-FFF2-40B4-BE49-F238E27FC236}">
                <a16:creationId xmlns:a16="http://schemas.microsoft.com/office/drawing/2014/main" id="{71C459AF-609D-4114-8BE6-7EE4E2BCDD25}"/>
              </a:ext>
            </a:extLst>
          </p:cNvPr>
          <p:cNvSpPr txBox="1">
            <a:spLocks/>
          </p:cNvSpPr>
          <p:nvPr/>
        </p:nvSpPr>
        <p:spPr>
          <a:xfrm>
            <a:off x="7038731" y="673753"/>
            <a:ext cx="1376787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2800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پارامتر </a:t>
            </a:r>
            <a:r>
              <a:rPr lang="en-US" sz="2800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097C7E50-3E5B-43FA-A6A1-7D7B87A4B547}"/>
              </a:ext>
            </a:extLst>
          </p:cNvPr>
          <p:cNvSpPr txBox="1">
            <a:spLocks/>
          </p:cNvSpPr>
          <p:nvPr/>
        </p:nvSpPr>
        <p:spPr>
          <a:xfrm>
            <a:off x="6217534" y="2144136"/>
            <a:ext cx="2206466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2800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پارامتر </a:t>
            </a:r>
            <a:r>
              <a:rPr lang="en-US" sz="2800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9FDFB7D-6516-4EC6-A886-0B73B9345226}"/>
              </a:ext>
            </a:extLst>
          </p:cNvPr>
          <p:cNvSpPr txBox="1">
            <a:spLocks/>
          </p:cNvSpPr>
          <p:nvPr/>
        </p:nvSpPr>
        <p:spPr>
          <a:xfrm>
            <a:off x="2728221" y="2600737"/>
            <a:ext cx="5687297" cy="1119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sz="1800" dirty="0">
                <a:solidFill>
                  <a:srgbClr val="6995D9"/>
                </a:solidFill>
              </a:rPr>
              <a:t>انتخاب کرنل خطی ثابت کرد که مرحله کاهش ابعاد آنقدر </a:t>
            </a:r>
            <a:r>
              <a:rPr lang="fa-IR" sz="1800" dirty="0" err="1">
                <a:solidFill>
                  <a:srgbClr val="6995D9"/>
                </a:solidFill>
              </a:rPr>
              <a:t>داده‌ها</a:t>
            </a:r>
            <a:r>
              <a:rPr lang="fa-IR" sz="1800" dirty="0">
                <a:solidFill>
                  <a:srgbClr val="6995D9"/>
                </a:solidFill>
              </a:rPr>
              <a:t> را تمیز و مرتب کرده که برای جدا کردن </a:t>
            </a:r>
            <a:r>
              <a:rPr lang="fa-IR" sz="1800" dirty="0" err="1">
                <a:solidFill>
                  <a:srgbClr val="6995D9"/>
                </a:solidFill>
              </a:rPr>
              <a:t>کلاس‌ها</a:t>
            </a:r>
            <a:r>
              <a:rPr lang="fa-IR" sz="1800" dirty="0">
                <a:solidFill>
                  <a:srgbClr val="6995D9"/>
                </a:solidFill>
              </a:rPr>
              <a:t> نیازی به استفاده از </a:t>
            </a:r>
            <a:r>
              <a:rPr lang="en-US" sz="1800" b="1" dirty="0">
                <a:solidFill>
                  <a:srgbClr val="6995D9"/>
                </a:solidFill>
              </a:rPr>
              <a:t>RBF</a:t>
            </a:r>
            <a:r>
              <a:rPr lang="fa-IR" sz="1800" dirty="0">
                <a:solidFill>
                  <a:srgbClr val="6995D9"/>
                </a:solidFill>
              </a:rPr>
              <a:t> نداریم. این یعنی سرعت بسیار بالا</a:t>
            </a:r>
            <a:endParaRPr lang="en-US" sz="1800" b="1" dirty="0">
              <a:solidFill>
                <a:srgbClr val="6995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Subtitle 4">
            <a:extLst>
              <a:ext uri="{FF2B5EF4-FFF2-40B4-BE49-F238E27FC236}">
                <a16:creationId xmlns:a16="http://schemas.microsoft.com/office/drawing/2014/main" id="{D273BE3E-3745-42EA-B838-13E1990754C8}"/>
              </a:ext>
            </a:extLst>
          </p:cNvPr>
          <p:cNvSpPr txBox="1">
            <a:spLocks/>
          </p:cNvSpPr>
          <p:nvPr/>
        </p:nvSpPr>
        <p:spPr>
          <a:xfrm>
            <a:off x="6209053" y="3473178"/>
            <a:ext cx="2206466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2800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پارامتر </a:t>
            </a:r>
            <a:r>
              <a:rPr lang="en-US" sz="2800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E78D27D7-EB2E-456A-913B-D7C89126AFFB}"/>
              </a:ext>
            </a:extLst>
          </p:cNvPr>
          <p:cNvSpPr txBox="1">
            <a:spLocks/>
          </p:cNvSpPr>
          <p:nvPr/>
        </p:nvSpPr>
        <p:spPr>
          <a:xfrm>
            <a:off x="2919929" y="3990935"/>
            <a:ext cx="5495590" cy="1119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sz="1800" dirty="0">
                <a:solidFill>
                  <a:srgbClr val="6995D9"/>
                </a:solidFill>
              </a:rPr>
              <a:t>تنظیم خودکار بر اساس </a:t>
            </a:r>
            <a:r>
              <a:rPr lang="fa-IR" sz="1800" dirty="0" err="1">
                <a:solidFill>
                  <a:srgbClr val="6995D9"/>
                </a:solidFill>
              </a:rPr>
              <a:t>واریانس</a:t>
            </a:r>
            <a:r>
              <a:rPr lang="fa-IR" sz="1800" dirty="0">
                <a:solidFill>
                  <a:srgbClr val="6995D9"/>
                </a:solidFill>
              </a:rPr>
              <a:t> </a:t>
            </a:r>
            <a:r>
              <a:rPr lang="fa-IR" sz="1800" dirty="0" err="1">
                <a:solidFill>
                  <a:srgbClr val="6995D9"/>
                </a:solidFill>
              </a:rPr>
              <a:t>داده‌ها</a:t>
            </a:r>
            <a:r>
              <a:rPr lang="en-US" sz="1800" dirty="0">
                <a:solidFill>
                  <a:srgbClr val="6995D9"/>
                </a:solidFill>
              </a:rPr>
              <a:t> </a:t>
            </a:r>
            <a:r>
              <a:rPr lang="fa-IR" sz="1800" dirty="0">
                <a:solidFill>
                  <a:srgbClr val="6995D9"/>
                </a:solidFill>
              </a:rPr>
              <a:t> </a:t>
            </a:r>
          </a:p>
          <a:p>
            <a:r>
              <a:rPr lang="fa-IR" sz="1800" dirty="0">
                <a:solidFill>
                  <a:srgbClr val="6995D9"/>
                </a:solidFill>
              </a:rPr>
              <a:t>هرچند در کرنل خطی گاما نقش کلیدی ندارد، اما تنظیم آن روی </a:t>
            </a:r>
            <a:r>
              <a:rPr lang="en-US" sz="1800" b="1" dirty="0">
                <a:solidFill>
                  <a:srgbClr val="6995D9"/>
                </a:solidFill>
              </a:rPr>
              <a:t>Scale</a:t>
            </a:r>
            <a:r>
              <a:rPr lang="fa-IR" sz="1800" dirty="0">
                <a:solidFill>
                  <a:srgbClr val="6995D9"/>
                </a:solidFill>
              </a:rPr>
              <a:t> </a:t>
            </a:r>
            <a:r>
              <a:rPr lang="en-US" sz="1800" dirty="0">
                <a:solidFill>
                  <a:srgbClr val="6995D9"/>
                </a:solidFill>
              </a:rPr>
              <a:t> </a:t>
            </a:r>
            <a:r>
              <a:rPr lang="fa-IR" sz="1800" dirty="0">
                <a:solidFill>
                  <a:srgbClr val="6995D9"/>
                </a:solidFill>
              </a:rPr>
              <a:t>باعث شد </a:t>
            </a:r>
            <a:r>
              <a:rPr lang="fa-IR" sz="1800" dirty="0" err="1">
                <a:solidFill>
                  <a:srgbClr val="6995D9"/>
                </a:solidFill>
              </a:rPr>
              <a:t>داده‌ها</a:t>
            </a:r>
            <a:r>
              <a:rPr lang="fa-IR" sz="1800" dirty="0">
                <a:solidFill>
                  <a:srgbClr val="6995D9"/>
                </a:solidFill>
              </a:rPr>
              <a:t> قبل از پردازش </a:t>
            </a:r>
            <a:r>
              <a:rPr lang="fa-IR" sz="1800" dirty="0" err="1">
                <a:solidFill>
                  <a:srgbClr val="6995D9"/>
                </a:solidFill>
              </a:rPr>
              <a:t>نرمالایز</a:t>
            </a:r>
            <a:r>
              <a:rPr lang="fa-IR" sz="1800" dirty="0">
                <a:solidFill>
                  <a:srgbClr val="6995D9"/>
                </a:solidFill>
              </a:rPr>
              <a:t> شوند</a:t>
            </a:r>
            <a:endParaRPr lang="en-US" sz="1800" b="1" dirty="0">
              <a:solidFill>
                <a:srgbClr val="6995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007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0DA2-C9D0-4828-A01C-242ED57C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534"/>
            <a:ext cx="7704000" cy="572700"/>
          </a:xfrm>
        </p:spPr>
        <p:txBody>
          <a:bodyPr anchor="ctr"/>
          <a:lstStyle/>
          <a:p>
            <a:pPr rtl="1"/>
            <a:r>
              <a:rPr lang="fa-IR" sz="3600" dirty="0">
                <a:solidFill>
                  <a:srgbClr val="00FB87"/>
                </a:solidFill>
              </a:rPr>
              <a:t>تحلیل نتایج بهینه سازی با </a:t>
            </a:r>
            <a:r>
              <a:rPr lang="en-US" sz="3600" dirty="0">
                <a:solidFill>
                  <a:srgbClr val="00FB87"/>
                </a:solidFill>
              </a:rPr>
              <a:t> </a:t>
            </a:r>
            <a:r>
              <a:rPr lang="en-US" sz="3600" dirty="0" err="1">
                <a:solidFill>
                  <a:srgbClr val="00FB87"/>
                </a:solidFill>
              </a:rPr>
              <a:t>Optuna</a:t>
            </a:r>
            <a:endParaRPr lang="en-US" sz="3600" dirty="0">
              <a:solidFill>
                <a:srgbClr val="00FB87"/>
              </a:solidFill>
            </a:endParaRPr>
          </a:p>
        </p:txBody>
      </p:sp>
      <p:grpSp>
        <p:nvGrpSpPr>
          <p:cNvPr id="7" name="Google Shape;2369;p64">
            <a:extLst>
              <a:ext uri="{FF2B5EF4-FFF2-40B4-BE49-F238E27FC236}">
                <a16:creationId xmlns:a16="http://schemas.microsoft.com/office/drawing/2014/main" id="{8B94C69B-F7C0-4E89-95B2-48EEB8DE0B66}"/>
              </a:ext>
            </a:extLst>
          </p:cNvPr>
          <p:cNvGrpSpPr/>
          <p:nvPr/>
        </p:nvGrpSpPr>
        <p:grpSpPr>
          <a:xfrm>
            <a:off x="2155685" y="198065"/>
            <a:ext cx="4129376" cy="4676921"/>
            <a:chOff x="4020665" y="1431080"/>
            <a:chExt cx="531542" cy="602023"/>
          </a:xfrm>
          <a:solidFill>
            <a:schemeClr val="tx1">
              <a:alpha val="10000"/>
            </a:schemeClr>
          </a:solidFill>
        </p:grpSpPr>
        <p:sp>
          <p:nvSpPr>
            <p:cNvPr id="8" name="Google Shape;2370;p64">
              <a:extLst>
                <a:ext uri="{FF2B5EF4-FFF2-40B4-BE49-F238E27FC236}">
                  <a16:creationId xmlns:a16="http://schemas.microsoft.com/office/drawing/2014/main" id="{9030B3A8-A93F-4C05-8B74-806ACE970EC3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71;p64">
              <a:extLst>
                <a:ext uri="{FF2B5EF4-FFF2-40B4-BE49-F238E27FC236}">
                  <a16:creationId xmlns:a16="http://schemas.microsoft.com/office/drawing/2014/main" id="{D9A117BF-D4BB-43EE-B45C-23678737A084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72;p64">
              <a:extLst>
                <a:ext uri="{FF2B5EF4-FFF2-40B4-BE49-F238E27FC236}">
                  <a16:creationId xmlns:a16="http://schemas.microsoft.com/office/drawing/2014/main" id="{E6C5E6AE-BE91-45A4-B64C-8D0DA106F915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73;p64">
              <a:extLst>
                <a:ext uri="{FF2B5EF4-FFF2-40B4-BE49-F238E27FC236}">
                  <a16:creationId xmlns:a16="http://schemas.microsoft.com/office/drawing/2014/main" id="{8FC8E0F5-4E33-45BD-A20A-78CDE021D0E9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74;p64">
              <a:extLst>
                <a:ext uri="{FF2B5EF4-FFF2-40B4-BE49-F238E27FC236}">
                  <a16:creationId xmlns:a16="http://schemas.microsoft.com/office/drawing/2014/main" id="{96540F72-273D-4738-9478-E4385B1AF8EF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75;p64">
              <a:extLst>
                <a:ext uri="{FF2B5EF4-FFF2-40B4-BE49-F238E27FC236}">
                  <a16:creationId xmlns:a16="http://schemas.microsoft.com/office/drawing/2014/main" id="{54525AFC-EEEB-4BC0-8D06-DFA81B41D115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76;p64">
              <a:extLst>
                <a:ext uri="{FF2B5EF4-FFF2-40B4-BE49-F238E27FC236}">
                  <a16:creationId xmlns:a16="http://schemas.microsoft.com/office/drawing/2014/main" id="{6C2558A2-E0CD-46BD-9A41-9ED4FFB41A7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77;p64">
              <a:extLst>
                <a:ext uri="{FF2B5EF4-FFF2-40B4-BE49-F238E27FC236}">
                  <a16:creationId xmlns:a16="http://schemas.microsoft.com/office/drawing/2014/main" id="{2D63FA44-657A-45CA-AAB4-2A367C533F45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78;p64">
              <a:extLst>
                <a:ext uri="{FF2B5EF4-FFF2-40B4-BE49-F238E27FC236}">
                  <a16:creationId xmlns:a16="http://schemas.microsoft.com/office/drawing/2014/main" id="{8F60CABC-20C4-4019-AFA6-DEBAACE8E49F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79;p64">
              <a:extLst>
                <a:ext uri="{FF2B5EF4-FFF2-40B4-BE49-F238E27FC236}">
                  <a16:creationId xmlns:a16="http://schemas.microsoft.com/office/drawing/2014/main" id="{25BFF15F-2FF8-4524-AF2D-EC9482139E1A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80;p64">
              <a:extLst>
                <a:ext uri="{FF2B5EF4-FFF2-40B4-BE49-F238E27FC236}">
                  <a16:creationId xmlns:a16="http://schemas.microsoft.com/office/drawing/2014/main" id="{465133CC-369E-4D31-B2A4-8B1FBA117AC9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81;p64">
              <a:extLst>
                <a:ext uri="{FF2B5EF4-FFF2-40B4-BE49-F238E27FC236}">
                  <a16:creationId xmlns:a16="http://schemas.microsoft.com/office/drawing/2014/main" id="{0D6CAEC6-40AF-4BE9-969C-A980AEAD9969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82;p64">
              <a:extLst>
                <a:ext uri="{FF2B5EF4-FFF2-40B4-BE49-F238E27FC236}">
                  <a16:creationId xmlns:a16="http://schemas.microsoft.com/office/drawing/2014/main" id="{84A28A8D-28B1-4E6E-A62E-98F11CCC035B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3;p64">
              <a:extLst>
                <a:ext uri="{FF2B5EF4-FFF2-40B4-BE49-F238E27FC236}">
                  <a16:creationId xmlns:a16="http://schemas.microsoft.com/office/drawing/2014/main" id="{F384210C-1F68-4BF0-9791-A7E5EB8E7CCD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4;p64">
              <a:extLst>
                <a:ext uri="{FF2B5EF4-FFF2-40B4-BE49-F238E27FC236}">
                  <a16:creationId xmlns:a16="http://schemas.microsoft.com/office/drawing/2014/main" id="{155F7D42-30A5-435B-ADA9-D81B081F1EA0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CF8802BB-98E9-43AE-80FF-727B9F503A4F}"/>
              </a:ext>
            </a:extLst>
          </p:cNvPr>
          <p:cNvSpPr txBox="1">
            <a:spLocks/>
          </p:cNvSpPr>
          <p:nvPr/>
        </p:nvSpPr>
        <p:spPr>
          <a:xfrm>
            <a:off x="2699359" y="1173251"/>
            <a:ext cx="5855657" cy="1119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olidFill>
                <a:srgbClr val="00CCAC"/>
              </a:solidFill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30685884-BBB6-43A1-B3D6-52548F3DC663}"/>
              </a:ext>
            </a:extLst>
          </p:cNvPr>
          <p:cNvSpPr txBox="1">
            <a:spLocks/>
          </p:cNvSpPr>
          <p:nvPr/>
        </p:nvSpPr>
        <p:spPr>
          <a:xfrm>
            <a:off x="2645117" y="1166227"/>
            <a:ext cx="5909899" cy="6937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solidFill>
                  <a:srgbClr val="6995D9"/>
                </a:solidFill>
              </a:rPr>
              <a:t>Optuna</a:t>
            </a:r>
            <a:r>
              <a:rPr lang="fa-IR" sz="2000" b="1" dirty="0">
                <a:solidFill>
                  <a:srgbClr val="6995D9"/>
                </a:solidFill>
              </a:rPr>
              <a:t> </a:t>
            </a:r>
            <a:r>
              <a:rPr lang="en-US" sz="2000" dirty="0">
                <a:solidFill>
                  <a:srgbClr val="6995D9"/>
                </a:solidFill>
              </a:rPr>
              <a:t> </a:t>
            </a:r>
            <a:r>
              <a:rPr lang="fa-IR" sz="2000" dirty="0">
                <a:solidFill>
                  <a:srgbClr val="6995D9"/>
                </a:solidFill>
              </a:rPr>
              <a:t>تشخیص داد که یک لایه مخفی برای استخراج الگوهای این </a:t>
            </a:r>
            <a:r>
              <a:rPr lang="fa-IR" sz="2000" dirty="0" err="1">
                <a:solidFill>
                  <a:srgbClr val="6995D9"/>
                </a:solidFill>
              </a:rPr>
              <a:t>سنسورها</a:t>
            </a:r>
            <a:r>
              <a:rPr lang="fa-IR" sz="2000" dirty="0">
                <a:solidFill>
                  <a:srgbClr val="6995D9"/>
                </a:solidFill>
              </a:rPr>
              <a:t> کاملاً کافی بود و افزایش لایه ها زمان محاسبات را بالا می برد</a:t>
            </a:r>
            <a:endParaRPr lang="en-US" sz="2000" b="1" dirty="0">
              <a:solidFill>
                <a:srgbClr val="6995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ubtitle 4">
            <a:extLst>
              <a:ext uri="{FF2B5EF4-FFF2-40B4-BE49-F238E27FC236}">
                <a16:creationId xmlns:a16="http://schemas.microsoft.com/office/drawing/2014/main" id="{71C459AF-609D-4114-8BE6-7EE4E2BCDD25}"/>
              </a:ext>
            </a:extLst>
          </p:cNvPr>
          <p:cNvSpPr txBox="1">
            <a:spLocks/>
          </p:cNvSpPr>
          <p:nvPr/>
        </p:nvSpPr>
        <p:spPr>
          <a:xfrm>
            <a:off x="5849347" y="673753"/>
            <a:ext cx="2566171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layer</a:t>
            </a:r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097C7E50-3E5B-43FA-A6A1-7D7B87A4B547}"/>
              </a:ext>
            </a:extLst>
          </p:cNvPr>
          <p:cNvSpPr txBox="1">
            <a:spLocks/>
          </p:cNvSpPr>
          <p:nvPr/>
        </p:nvSpPr>
        <p:spPr>
          <a:xfrm>
            <a:off x="5791200" y="2144136"/>
            <a:ext cx="2632800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143 Neurons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9FDFB7D-6516-4EC6-A886-0B73B9345226}"/>
              </a:ext>
            </a:extLst>
          </p:cNvPr>
          <p:cNvSpPr txBox="1">
            <a:spLocks/>
          </p:cNvSpPr>
          <p:nvPr/>
        </p:nvSpPr>
        <p:spPr>
          <a:xfrm>
            <a:off x="2728221" y="2600737"/>
            <a:ext cx="5687297" cy="8724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sz="2000" dirty="0">
                <a:solidFill>
                  <a:srgbClr val="6995D9"/>
                </a:solidFill>
              </a:rPr>
              <a:t>در کل ۱۰۲ ویژگی ورودی داشتیم. شبکه این تعداد را به ۱۴۳ </a:t>
            </a:r>
            <a:r>
              <a:rPr lang="fa-IR" sz="2000" dirty="0" err="1">
                <a:solidFill>
                  <a:srgbClr val="6995D9"/>
                </a:solidFill>
              </a:rPr>
              <a:t>نورون</a:t>
            </a:r>
            <a:r>
              <a:rPr lang="fa-IR" sz="2000" dirty="0">
                <a:solidFill>
                  <a:srgbClr val="6995D9"/>
                </a:solidFill>
              </a:rPr>
              <a:t> رساند تا با افزایش ابعاد، جزئیات </a:t>
            </a:r>
            <a:r>
              <a:rPr lang="fa-IR" sz="2000" dirty="0" err="1">
                <a:solidFill>
                  <a:srgbClr val="6995D9"/>
                </a:solidFill>
              </a:rPr>
              <a:t>ریزتر</a:t>
            </a:r>
            <a:r>
              <a:rPr lang="fa-IR" sz="2000" dirty="0">
                <a:solidFill>
                  <a:srgbClr val="6995D9"/>
                </a:solidFill>
              </a:rPr>
              <a:t> را بهتر تشخیص دهد</a:t>
            </a:r>
            <a:endParaRPr lang="en-US" sz="2000" b="1" dirty="0">
              <a:solidFill>
                <a:srgbClr val="6995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Subtitle 4">
            <a:extLst>
              <a:ext uri="{FF2B5EF4-FFF2-40B4-BE49-F238E27FC236}">
                <a16:creationId xmlns:a16="http://schemas.microsoft.com/office/drawing/2014/main" id="{D273BE3E-3745-42EA-B838-13E1990754C8}"/>
              </a:ext>
            </a:extLst>
          </p:cNvPr>
          <p:cNvSpPr txBox="1">
            <a:spLocks/>
          </p:cNvSpPr>
          <p:nvPr/>
        </p:nvSpPr>
        <p:spPr>
          <a:xfrm>
            <a:off x="7032171" y="3473178"/>
            <a:ext cx="1383348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endParaRPr lang="en-US" sz="2800" b="1" dirty="0">
              <a:solidFill>
                <a:srgbClr val="00FB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E78D27D7-EB2E-456A-913B-D7C89126AFFB}"/>
              </a:ext>
            </a:extLst>
          </p:cNvPr>
          <p:cNvSpPr txBox="1">
            <a:spLocks/>
          </p:cNvSpPr>
          <p:nvPr/>
        </p:nvSpPr>
        <p:spPr>
          <a:xfrm>
            <a:off x="2919929" y="3990935"/>
            <a:ext cx="5495590" cy="1119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B Elham" panose="00000400000000000000" pitchFamily="2" charset="-78"/>
                <a:cs typeface="B Elham" panose="00000400000000000000" pitchFamily="2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sz="2000" dirty="0">
                <a:solidFill>
                  <a:srgbClr val="6995D9"/>
                </a:solidFill>
              </a:rPr>
              <a:t>استفاده از </a:t>
            </a:r>
            <a:r>
              <a:rPr lang="en-US" sz="2000" b="1" dirty="0" err="1">
                <a:solidFill>
                  <a:srgbClr val="6995D9"/>
                </a:solidFill>
              </a:rPr>
              <a:t>ReLU</a:t>
            </a:r>
            <a:r>
              <a:rPr lang="fa-IR" sz="2000" dirty="0">
                <a:solidFill>
                  <a:srgbClr val="6995D9"/>
                </a:solidFill>
              </a:rPr>
              <a:t> </a:t>
            </a:r>
            <a:r>
              <a:rPr lang="en-US" sz="2000" dirty="0">
                <a:solidFill>
                  <a:srgbClr val="6995D9"/>
                </a:solidFill>
              </a:rPr>
              <a:t> </a:t>
            </a:r>
            <a:r>
              <a:rPr lang="fa-IR" sz="2000" dirty="0">
                <a:solidFill>
                  <a:srgbClr val="6995D9"/>
                </a:solidFill>
              </a:rPr>
              <a:t>باعث شد مقادیر منفی یعنی همان </a:t>
            </a:r>
            <a:r>
              <a:rPr lang="fa-IR" sz="2000" dirty="0" err="1">
                <a:solidFill>
                  <a:srgbClr val="6995D9"/>
                </a:solidFill>
              </a:rPr>
              <a:t>سیگنال‌های</a:t>
            </a:r>
            <a:r>
              <a:rPr lang="fa-IR" sz="2000" dirty="0">
                <a:solidFill>
                  <a:srgbClr val="6995D9"/>
                </a:solidFill>
              </a:rPr>
              <a:t> </a:t>
            </a:r>
            <a:r>
              <a:rPr lang="fa-IR" sz="2000" dirty="0" err="1">
                <a:solidFill>
                  <a:srgbClr val="6995D9"/>
                </a:solidFill>
              </a:rPr>
              <a:t>غیرمهم</a:t>
            </a:r>
            <a:r>
              <a:rPr lang="fa-IR" sz="2000" dirty="0">
                <a:solidFill>
                  <a:srgbClr val="6995D9"/>
                </a:solidFill>
              </a:rPr>
              <a:t> صفر شوند. این کار شبکه را </a:t>
            </a:r>
            <a:r>
              <a:rPr lang="en-US" sz="2000" dirty="0">
                <a:solidFill>
                  <a:srgbClr val="6995D9"/>
                </a:solidFill>
              </a:rPr>
              <a:t> </a:t>
            </a:r>
            <a:r>
              <a:rPr lang="en-US" sz="2000" b="1" dirty="0">
                <a:solidFill>
                  <a:srgbClr val="6995D9"/>
                </a:solidFill>
              </a:rPr>
              <a:t>Sparse</a:t>
            </a:r>
            <a:r>
              <a:rPr lang="fa-IR" sz="2000" dirty="0">
                <a:solidFill>
                  <a:srgbClr val="6995D9"/>
                </a:solidFill>
              </a:rPr>
              <a:t>و سبک کرد و باعث شد دقت نهایی از </a:t>
            </a:r>
            <a:r>
              <a:rPr lang="en-US" sz="2000" b="1" dirty="0">
                <a:solidFill>
                  <a:srgbClr val="6995D9"/>
                </a:solidFill>
              </a:rPr>
              <a:t>SVM</a:t>
            </a:r>
            <a:r>
              <a:rPr lang="fa-IR" sz="2000" dirty="0">
                <a:solidFill>
                  <a:srgbClr val="6995D9"/>
                </a:solidFill>
              </a:rPr>
              <a:t> </a:t>
            </a:r>
            <a:r>
              <a:rPr lang="en-US" sz="2000" dirty="0">
                <a:solidFill>
                  <a:srgbClr val="6995D9"/>
                </a:solidFill>
              </a:rPr>
              <a:t> </a:t>
            </a:r>
            <a:r>
              <a:rPr lang="fa-IR" sz="2000" dirty="0">
                <a:solidFill>
                  <a:srgbClr val="6995D9"/>
                </a:solidFill>
              </a:rPr>
              <a:t>هم بالاتر برود.</a:t>
            </a:r>
            <a:endParaRPr lang="en-US" sz="2000" b="1" dirty="0">
              <a:solidFill>
                <a:srgbClr val="6995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1188DE1A-4A09-446A-9FAD-942885626F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368381"/>
              </p:ext>
            </p:extLst>
          </p:nvPr>
        </p:nvGraphicFramePr>
        <p:xfrm>
          <a:off x="-872398" y="612819"/>
          <a:ext cx="4498848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793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4733;p83">
            <a:extLst>
              <a:ext uri="{FF2B5EF4-FFF2-40B4-BE49-F238E27FC236}">
                <a16:creationId xmlns:a16="http://schemas.microsoft.com/office/drawing/2014/main" id="{DEA40955-5352-486B-92B9-39B306AAB918}"/>
              </a:ext>
            </a:extLst>
          </p:cNvPr>
          <p:cNvGrpSpPr/>
          <p:nvPr/>
        </p:nvGrpSpPr>
        <p:grpSpPr>
          <a:xfrm>
            <a:off x="1924284" y="1006545"/>
            <a:ext cx="5512404" cy="3367211"/>
            <a:chOff x="7009649" y="1541981"/>
            <a:chExt cx="524940" cy="320655"/>
          </a:xfrm>
          <a:solidFill>
            <a:schemeClr val="tx1">
              <a:alpha val="5000"/>
            </a:schemeClr>
          </a:solidFill>
        </p:grpSpPr>
        <p:sp>
          <p:nvSpPr>
            <p:cNvPr id="16" name="Google Shape;14734;p83">
              <a:extLst>
                <a:ext uri="{FF2B5EF4-FFF2-40B4-BE49-F238E27FC236}">
                  <a16:creationId xmlns:a16="http://schemas.microsoft.com/office/drawing/2014/main" id="{B49E3661-91D0-470D-97B1-97B77F817739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35;p83">
              <a:extLst>
                <a:ext uri="{FF2B5EF4-FFF2-40B4-BE49-F238E27FC236}">
                  <a16:creationId xmlns:a16="http://schemas.microsoft.com/office/drawing/2014/main" id="{80F86866-ED2B-4818-BE67-954B35837165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36;p83">
              <a:extLst>
                <a:ext uri="{FF2B5EF4-FFF2-40B4-BE49-F238E27FC236}">
                  <a16:creationId xmlns:a16="http://schemas.microsoft.com/office/drawing/2014/main" id="{02BCF6BC-5F55-46DD-8F89-A9A0EDE636AB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737;p83">
              <a:extLst>
                <a:ext uri="{FF2B5EF4-FFF2-40B4-BE49-F238E27FC236}">
                  <a16:creationId xmlns:a16="http://schemas.microsoft.com/office/drawing/2014/main" id="{52F32311-7F88-420A-8DF3-CEA98718C0EA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738;p83">
              <a:extLst>
                <a:ext uri="{FF2B5EF4-FFF2-40B4-BE49-F238E27FC236}">
                  <a16:creationId xmlns:a16="http://schemas.microsoft.com/office/drawing/2014/main" id="{B2B44364-6448-44D8-8B07-F0ED49FD2ED4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39;p83">
              <a:extLst>
                <a:ext uri="{FF2B5EF4-FFF2-40B4-BE49-F238E27FC236}">
                  <a16:creationId xmlns:a16="http://schemas.microsoft.com/office/drawing/2014/main" id="{14D303DE-D4F5-4CC5-8C8E-FE7F25F9402A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740;p83">
              <a:extLst>
                <a:ext uri="{FF2B5EF4-FFF2-40B4-BE49-F238E27FC236}">
                  <a16:creationId xmlns:a16="http://schemas.microsoft.com/office/drawing/2014/main" id="{36DEB104-2E9C-4832-ADE7-431A7744ABE7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41;p83">
              <a:extLst>
                <a:ext uri="{FF2B5EF4-FFF2-40B4-BE49-F238E27FC236}">
                  <a16:creationId xmlns:a16="http://schemas.microsoft.com/office/drawing/2014/main" id="{3B92905B-C251-4A0F-BFB0-B37F301BAFC9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D7D05F-50C1-4D41-A52A-A2E8D95E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143" y="602475"/>
            <a:ext cx="4176114" cy="667525"/>
          </a:xfrm>
        </p:spPr>
        <p:txBody>
          <a:bodyPr anchor="t"/>
          <a:lstStyle/>
          <a:p>
            <a:r>
              <a:rPr lang="fa-IR" dirty="0">
                <a:solidFill>
                  <a:srgbClr val="00FB87"/>
                </a:solidFill>
              </a:rPr>
              <a:t>زمان بر بودن و محاسبات بیشتر</a:t>
            </a:r>
            <a:endParaRPr lang="en-US" dirty="0">
              <a:solidFill>
                <a:srgbClr val="00FB87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6A13A-68B2-4CB6-B5C5-63143D366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0343" y="1169893"/>
            <a:ext cx="2130571" cy="1520258"/>
          </a:xfrm>
        </p:spPr>
        <p:txBody>
          <a:bodyPr/>
          <a:lstStyle/>
          <a:p>
            <a:pPr algn="l"/>
            <a:r>
              <a:rPr lang="en-US" sz="1800" dirty="0">
                <a:solidFill>
                  <a:srgbClr val="6995D9"/>
                </a:solidFill>
              </a:rPr>
              <a:t>Grid Search:</a:t>
            </a:r>
          </a:p>
          <a:p>
            <a:pPr algn="l"/>
            <a:r>
              <a:rPr lang="en-US" sz="1800" dirty="0">
                <a:solidFill>
                  <a:srgbClr val="6995D9"/>
                </a:solidFill>
              </a:rPr>
              <a:t>524s ~ (9 mins)</a:t>
            </a:r>
          </a:p>
          <a:p>
            <a:pPr algn="l"/>
            <a:endParaRPr lang="en-US" sz="1800" dirty="0">
              <a:solidFill>
                <a:srgbClr val="6995D9"/>
              </a:solidFill>
            </a:endParaRPr>
          </a:p>
          <a:p>
            <a:pPr algn="l"/>
            <a:r>
              <a:rPr lang="en-US" sz="1800" dirty="0" err="1">
                <a:solidFill>
                  <a:srgbClr val="6995D9"/>
                </a:solidFill>
              </a:rPr>
              <a:t>Optuna</a:t>
            </a:r>
            <a:r>
              <a:rPr lang="en-US" sz="1800" dirty="0">
                <a:solidFill>
                  <a:srgbClr val="6995D9"/>
                </a:solidFill>
              </a:rPr>
              <a:t>:</a:t>
            </a:r>
          </a:p>
          <a:p>
            <a:pPr algn="l"/>
            <a:r>
              <a:rPr lang="en-US" sz="1800" dirty="0">
                <a:solidFill>
                  <a:srgbClr val="6995D9"/>
                </a:solidFill>
              </a:rPr>
              <a:t>209s ~ (3.5 mins)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DC8987-0C62-481D-983E-D08AF0DEFE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404" r="4404"/>
          <a:stretch>
            <a:fillRect/>
          </a:stretch>
        </p:blipFill>
        <p:spPr>
          <a:xfrm>
            <a:off x="145143" y="909904"/>
            <a:ext cx="1889131" cy="195942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D02FC2-E6AE-481C-A318-EF6CAFF002B1}"/>
              </a:ext>
            </a:extLst>
          </p:cNvPr>
          <p:cNvSpPr txBox="1">
            <a:spLocks/>
          </p:cNvSpPr>
          <p:nvPr/>
        </p:nvSpPr>
        <p:spPr>
          <a:xfrm>
            <a:off x="0" y="2977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 baseline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rtl="1"/>
            <a:r>
              <a:rPr lang="fa-IR" sz="3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Elham" panose="00000400000000000000" pitchFamily="2" charset="-78"/>
              </a:rPr>
              <a:t>چرا روش </a:t>
            </a: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Elham" panose="00000400000000000000" pitchFamily="2" charset="-78"/>
              </a:rPr>
              <a:t>Grid Search</a:t>
            </a:r>
            <a:r>
              <a:rPr lang="fa-IR" sz="3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Elham" panose="00000400000000000000" pitchFamily="2" charset="-78"/>
              </a:rPr>
              <a:t> استفاده نشد؟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B Elham" panose="00000400000000000000" pitchFamily="2" charset="-78"/>
            </a:endParaRP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1900F70D-D6E3-44A8-BCC3-3A57698EE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3061216"/>
            <a:ext cx="1889131" cy="195303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126C0EF-9768-4EE5-B03E-19F2DB6B72DA}"/>
              </a:ext>
            </a:extLst>
          </p:cNvPr>
          <p:cNvSpPr txBox="1">
            <a:spLocks/>
          </p:cNvSpPr>
          <p:nvPr/>
        </p:nvSpPr>
        <p:spPr>
          <a:xfrm>
            <a:off x="2100343" y="3257569"/>
            <a:ext cx="2471657" cy="152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B Elham" panose="00000400000000000000" pitchFamily="2" charset="-78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6995D9"/>
                </a:solidFill>
              </a:rPr>
              <a:t>Grid Search:</a:t>
            </a:r>
          </a:p>
          <a:p>
            <a:pPr algn="l"/>
            <a:r>
              <a:rPr lang="en-US" sz="1800" dirty="0">
                <a:solidFill>
                  <a:srgbClr val="6995D9"/>
                </a:solidFill>
              </a:rPr>
              <a:t>~ 92.22%</a:t>
            </a:r>
          </a:p>
          <a:p>
            <a:pPr algn="l"/>
            <a:endParaRPr lang="en-US" sz="1800" dirty="0">
              <a:solidFill>
                <a:srgbClr val="6995D9"/>
              </a:solidFill>
            </a:endParaRPr>
          </a:p>
          <a:p>
            <a:pPr algn="l"/>
            <a:r>
              <a:rPr lang="en-US" sz="1800" dirty="0" err="1">
                <a:solidFill>
                  <a:srgbClr val="6995D9"/>
                </a:solidFill>
              </a:rPr>
              <a:t>Optuna</a:t>
            </a:r>
            <a:r>
              <a:rPr lang="en-US" sz="1800" dirty="0">
                <a:solidFill>
                  <a:srgbClr val="6995D9"/>
                </a:solidFill>
              </a:rPr>
              <a:t>:</a:t>
            </a:r>
          </a:p>
          <a:p>
            <a:pPr algn="l"/>
            <a:r>
              <a:rPr lang="en-US" sz="1800" dirty="0">
                <a:solidFill>
                  <a:srgbClr val="6995D9"/>
                </a:solidFill>
              </a:rPr>
              <a:t>~ 97.37%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829B190-8D46-4FA7-B083-2A1D143799F8}"/>
              </a:ext>
            </a:extLst>
          </p:cNvPr>
          <p:cNvSpPr txBox="1">
            <a:spLocks/>
          </p:cNvSpPr>
          <p:nvPr/>
        </p:nvSpPr>
        <p:spPr>
          <a:xfrm>
            <a:off x="4296228" y="1169893"/>
            <a:ext cx="4702629" cy="126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B Elham" panose="00000400000000000000" pitchFamily="2" charset="-78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rtl="1">
              <a:lnSpc>
                <a:spcPct val="150000"/>
              </a:lnSpc>
            </a:pPr>
            <a:r>
              <a:rPr lang="fa-IR" sz="1800" dirty="0">
                <a:solidFill>
                  <a:srgbClr val="00CCAC"/>
                </a:solidFill>
              </a:rPr>
              <a:t>روش </a:t>
            </a:r>
            <a:r>
              <a:rPr lang="en-US" sz="1800" dirty="0" err="1">
                <a:solidFill>
                  <a:srgbClr val="00CCAC"/>
                </a:solidFill>
              </a:rPr>
              <a:t>Optuna</a:t>
            </a:r>
            <a:r>
              <a:rPr lang="fa-IR" sz="1800" dirty="0">
                <a:solidFill>
                  <a:srgbClr val="00CCAC"/>
                </a:solidFill>
              </a:rPr>
              <a:t>، </a:t>
            </a:r>
            <a:r>
              <a:rPr lang="en-US" sz="1800" dirty="0">
                <a:solidFill>
                  <a:srgbClr val="00CCAC"/>
                </a:solidFill>
              </a:rPr>
              <a:t>60%</a:t>
            </a:r>
            <a:r>
              <a:rPr lang="fa-IR" sz="1800" dirty="0">
                <a:solidFill>
                  <a:srgbClr val="00CCAC"/>
                </a:solidFill>
              </a:rPr>
              <a:t>  </a:t>
            </a:r>
            <a:r>
              <a:rPr lang="fa-IR" sz="1800" dirty="0" err="1">
                <a:solidFill>
                  <a:srgbClr val="00CCAC"/>
                </a:solidFill>
              </a:rPr>
              <a:t>سریع‌تر</a:t>
            </a:r>
            <a:r>
              <a:rPr lang="fa-IR" sz="1800" dirty="0">
                <a:solidFill>
                  <a:srgbClr val="00CCAC"/>
                </a:solidFill>
              </a:rPr>
              <a:t> به جواب رسید.</a:t>
            </a:r>
            <a:br>
              <a:rPr lang="fa-IR" sz="1800" dirty="0">
                <a:solidFill>
                  <a:srgbClr val="00CCAC"/>
                </a:solidFill>
              </a:rPr>
            </a:br>
            <a:r>
              <a:rPr lang="en-US" sz="1800" dirty="0">
                <a:solidFill>
                  <a:srgbClr val="00CCAC"/>
                </a:solidFill>
              </a:rPr>
              <a:t>Grid Search</a:t>
            </a:r>
            <a:r>
              <a:rPr lang="fa-IR" sz="1800" dirty="0">
                <a:solidFill>
                  <a:srgbClr val="00CCAC"/>
                </a:solidFill>
              </a:rPr>
              <a:t> </a:t>
            </a:r>
            <a:r>
              <a:rPr lang="en-US" sz="1800" dirty="0">
                <a:solidFill>
                  <a:srgbClr val="00CCAC"/>
                </a:solidFill>
              </a:rPr>
              <a:t> </a:t>
            </a:r>
            <a:r>
              <a:rPr lang="fa-IR" sz="1800" dirty="0">
                <a:solidFill>
                  <a:srgbClr val="00CCAC"/>
                </a:solidFill>
              </a:rPr>
              <a:t>تمام </a:t>
            </a:r>
            <a:r>
              <a:rPr lang="fa-IR" sz="1800" dirty="0" err="1">
                <a:solidFill>
                  <a:srgbClr val="00CCAC"/>
                </a:solidFill>
              </a:rPr>
              <a:t>خانه‌ها</a:t>
            </a:r>
            <a:r>
              <a:rPr lang="fa-IR" sz="1800" dirty="0">
                <a:solidFill>
                  <a:srgbClr val="00CCAC"/>
                </a:solidFill>
              </a:rPr>
              <a:t> را کورکورانه چک </a:t>
            </a:r>
            <a:r>
              <a:rPr lang="fa-IR" sz="1800" dirty="0" err="1">
                <a:solidFill>
                  <a:srgbClr val="00CCAC"/>
                </a:solidFill>
              </a:rPr>
              <a:t>می‌کند</a:t>
            </a:r>
            <a:r>
              <a:rPr lang="en-US" sz="1800" dirty="0">
                <a:solidFill>
                  <a:srgbClr val="00CCAC"/>
                </a:solidFill>
              </a:rPr>
              <a:t>، </a:t>
            </a:r>
            <a:r>
              <a:rPr lang="fa-IR" sz="1800" dirty="0">
                <a:solidFill>
                  <a:srgbClr val="00CCAC"/>
                </a:solidFill>
              </a:rPr>
              <a:t>اما </a:t>
            </a:r>
            <a:r>
              <a:rPr lang="en-US" sz="1800" dirty="0" err="1">
                <a:solidFill>
                  <a:srgbClr val="00CCAC"/>
                </a:solidFill>
              </a:rPr>
              <a:t>Optuna</a:t>
            </a:r>
            <a:r>
              <a:rPr lang="fa-IR" sz="1800" dirty="0">
                <a:solidFill>
                  <a:srgbClr val="00CCAC"/>
                </a:solidFill>
              </a:rPr>
              <a:t> مسیرهای بد را زودتر رها </a:t>
            </a:r>
            <a:r>
              <a:rPr lang="fa-IR" sz="1800" dirty="0" err="1">
                <a:solidFill>
                  <a:srgbClr val="00CCAC"/>
                </a:solidFill>
              </a:rPr>
              <a:t>می‌کند</a:t>
            </a:r>
            <a:r>
              <a:rPr lang="fa-IR" sz="1800" dirty="0">
                <a:solidFill>
                  <a:srgbClr val="00CCAC"/>
                </a:solidFill>
              </a:rPr>
              <a:t> </a:t>
            </a:r>
            <a:endParaRPr lang="en-US" sz="1800" dirty="0">
              <a:solidFill>
                <a:srgbClr val="00CCAC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362C28-EB7D-4656-BB9C-D7B92D0B9FB5}"/>
              </a:ext>
            </a:extLst>
          </p:cNvPr>
          <p:cNvSpPr txBox="1">
            <a:spLocks/>
          </p:cNvSpPr>
          <p:nvPr/>
        </p:nvSpPr>
        <p:spPr>
          <a:xfrm>
            <a:off x="4713143" y="2590044"/>
            <a:ext cx="4176114" cy="66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a-IR" dirty="0" err="1">
                <a:solidFill>
                  <a:srgbClr val="00FB87"/>
                </a:solidFill>
              </a:rPr>
              <a:t>رزولوشن</a:t>
            </a:r>
            <a:r>
              <a:rPr lang="fa-IR" dirty="0">
                <a:solidFill>
                  <a:srgbClr val="00FB87"/>
                </a:solidFill>
              </a:rPr>
              <a:t> و نقاط کور</a:t>
            </a:r>
            <a:endParaRPr lang="en-US" dirty="0">
              <a:solidFill>
                <a:srgbClr val="00FB87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B7E2E1F-905D-4572-9088-8CA6FA69AABE}"/>
              </a:ext>
            </a:extLst>
          </p:cNvPr>
          <p:cNvSpPr txBox="1">
            <a:spLocks/>
          </p:cNvSpPr>
          <p:nvPr/>
        </p:nvSpPr>
        <p:spPr>
          <a:xfrm>
            <a:off x="3926115" y="3291218"/>
            <a:ext cx="5217886" cy="126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B Elham" panose="00000400000000000000" pitchFamily="2" charset="-78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rtl="1">
              <a:lnSpc>
                <a:spcPct val="150000"/>
              </a:lnSpc>
            </a:pPr>
            <a:r>
              <a:rPr lang="en-US" sz="1800" dirty="0">
                <a:solidFill>
                  <a:srgbClr val="00CCAC"/>
                </a:solidFill>
              </a:rPr>
              <a:t>Grid Search</a:t>
            </a:r>
            <a:r>
              <a:rPr lang="fa-IR" sz="1800" dirty="0">
                <a:solidFill>
                  <a:srgbClr val="00CCAC"/>
                </a:solidFill>
              </a:rPr>
              <a:t> </a:t>
            </a:r>
            <a:r>
              <a:rPr lang="en-US" sz="1800" dirty="0">
                <a:solidFill>
                  <a:srgbClr val="00CCAC"/>
                </a:solidFill>
              </a:rPr>
              <a:t> </a:t>
            </a:r>
            <a:r>
              <a:rPr lang="fa-IR" sz="1800" dirty="0">
                <a:solidFill>
                  <a:srgbClr val="00CCAC"/>
                </a:solidFill>
              </a:rPr>
              <a:t>فقط نقاط خاصی را </a:t>
            </a:r>
            <a:r>
              <a:rPr lang="fa-IR" sz="1800" dirty="0" err="1">
                <a:solidFill>
                  <a:srgbClr val="00CCAC"/>
                </a:solidFill>
              </a:rPr>
              <a:t>می‌بیند</a:t>
            </a:r>
            <a:r>
              <a:rPr lang="fa-IR" sz="1800" dirty="0">
                <a:solidFill>
                  <a:srgbClr val="00CCAC"/>
                </a:solidFill>
              </a:rPr>
              <a:t> مثلا فقط </a:t>
            </a:r>
            <a:r>
              <a:rPr lang="en-US" sz="1800" dirty="0">
                <a:solidFill>
                  <a:srgbClr val="00CCAC"/>
                </a:solidFill>
              </a:rPr>
              <a:t> C = 1</a:t>
            </a:r>
            <a:r>
              <a:rPr lang="fa-IR" sz="1800" dirty="0">
                <a:solidFill>
                  <a:srgbClr val="00CCAC"/>
                </a:solidFill>
              </a:rPr>
              <a:t> یا </a:t>
            </a:r>
            <a:r>
              <a:rPr lang="en-US" sz="1800" dirty="0">
                <a:solidFill>
                  <a:srgbClr val="00CCAC"/>
                </a:solidFill>
              </a:rPr>
              <a:t>C = 10</a:t>
            </a:r>
            <a:r>
              <a:rPr lang="fa-IR" sz="1800" dirty="0">
                <a:solidFill>
                  <a:srgbClr val="00CCAC"/>
                </a:solidFill>
              </a:rPr>
              <a:t>  و چون بهترین </a:t>
            </a:r>
            <a:r>
              <a:rPr lang="en-US" sz="1800" dirty="0">
                <a:solidFill>
                  <a:srgbClr val="00CCAC"/>
                </a:solidFill>
              </a:rPr>
              <a:t>C = 2.45</a:t>
            </a:r>
            <a:r>
              <a:rPr lang="fa-IR" sz="1800" dirty="0">
                <a:solidFill>
                  <a:srgbClr val="00CCAC"/>
                </a:solidFill>
              </a:rPr>
              <a:t> بود دیده نشد اما </a:t>
            </a:r>
            <a:r>
              <a:rPr lang="en-US" sz="1800" dirty="0" err="1">
                <a:solidFill>
                  <a:srgbClr val="00CCAC"/>
                </a:solidFill>
              </a:rPr>
              <a:t>Optuna</a:t>
            </a:r>
            <a:r>
              <a:rPr lang="fa-IR" sz="1800" dirty="0">
                <a:solidFill>
                  <a:srgbClr val="00CCAC"/>
                </a:solidFill>
              </a:rPr>
              <a:t> چون در فضای پیوسته جستجو میکند دقت بهتری داشت</a:t>
            </a:r>
            <a:endParaRPr lang="en-US" sz="1800" dirty="0">
              <a:solidFill>
                <a:srgbClr val="00CC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93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2447;p64">
            <a:extLst>
              <a:ext uri="{FF2B5EF4-FFF2-40B4-BE49-F238E27FC236}">
                <a16:creationId xmlns:a16="http://schemas.microsoft.com/office/drawing/2014/main" id="{8ACBD0E9-7431-427D-AB40-CD93A2B9F718}"/>
              </a:ext>
            </a:extLst>
          </p:cNvPr>
          <p:cNvGrpSpPr/>
          <p:nvPr/>
        </p:nvGrpSpPr>
        <p:grpSpPr>
          <a:xfrm>
            <a:off x="185299" y="730877"/>
            <a:ext cx="4183501" cy="4263132"/>
            <a:chOff x="1230449" y="2288393"/>
            <a:chExt cx="590713" cy="601957"/>
          </a:xfrm>
          <a:solidFill>
            <a:schemeClr val="tx1">
              <a:alpha val="10000"/>
            </a:schemeClr>
          </a:solidFill>
        </p:grpSpPr>
        <p:sp>
          <p:nvSpPr>
            <p:cNvPr id="20" name="Google Shape;2448;p64">
              <a:extLst>
                <a:ext uri="{FF2B5EF4-FFF2-40B4-BE49-F238E27FC236}">
                  <a16:creationId xmlns:a16="http://schemas.microsoft.com/office/drawing/2014/main" id="{26E83F59-C10F-4EF0-9EB6-7C06FFFDC08A}"/>
                </a:ext>
              </a:extLst>
            </p:cNvPr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49;p64">
              <a:extLst>
                <a:ext uri="{FF2B5EF4-FFF2-40B4-BE49-F238E27FC236}">
                  <a16:creationId xmlns:a16="http://schemas.microsoft.com/office/drawing/2014/main" id="{12A58F18-0BF3-4661-AEAE-77E4B9BFDE61}"/>
                </a:ext>
              </a:extLst>
            </p:cNvPr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50;p64">
              <a:extLst>
                <a:ext uri="{FF2B5EF4-FFF2-40B4-BE49-F238E27FC236}">
                  <a16:creationId xmlns:a16="http://schemas.microsoft.com/office/drawing/2014/main" id="{C4923E9F-90A1-4428-B020-67F959D9EFBC}"/>
                </a:ext>
              </a:extLst>
            </p:cNvPr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51;p64">
              <a:extLst>
                <a:ext uri="{FF2B5EF4-FFF2-40B4-BE49-F238E27FC236}">
                  <a16:creationId xmlns:a16="http://schemas.microsoft.com/office/drawing/2014/main" id="{A715FD9B-4B9B-4A3D-99CD-88918A3810EE}"/>
                </a:ext>
              </a:extLst>
            </p:cNvPr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52;p64">
              <a:extLst>
                <a:ext uri="{FF2B5EF4-FFF2-40B4-BE49-F238E27FC236}">
                  <a16:creationId xmlns:a16="http://schemas.microsoft.com/office/drawing/2014/main" id="{B2F58A8E-F8F3-4C96-9F18-9816708C453D}"/>
                </a:ext>
              </a:extLst>
            </p:cNvPr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53;p64">
              <a:extLst>
                <a:ext uri="{FF2B5EF4-FFF2-40B4-BE49-F238E27FC236}">
                  <a16:creationId xmlns:a16="http://schemas.microsoft.com/office/drawing/2014/main" id="{A71B0322-EBC1-4ADC-A97C-DD98A2C8397D}"/>
                </a:ext>
              </a:extLst>
            </p:cNvPr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54;p64">
              <a:extLst>
                <a:ext uri="{FF2B5EF4-FFF2-40B4-BE49-F238E27FC236}">
                  <a16:creationId xmlns:a16="http://schemas.microsoft.com/office/drawing/2014/main" id="{BE192FCD-D3D7-4311-A1AD-4DC47B996150}"/>
                </a:ext>
              </a:extLst>
            </p:cNvPr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55;p64">
              <a:extLst>
                <a:ext uri="{FF2B5EF4-FFF2-40B4-BE49-F238E27FC236}">
                  <a16:creationId xmlns:a16="http://schemas.microsoft.com/office/drawing/2014/main" id="{6ADCADF4-05E3-4B30-87FF-9D2859895D59}"/>
                </a:ext>
              </a:extLst>
            </p:cNvPr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56;p64">
              <a:extLst>
                <a:ext uri="{FF2B5EF4-FFF2-40B4-BE49-F238E27FC236}">
                  <a16:creationId xmlns:a16="http://schemas.microsoft.com/office/drawing/2014/main" id="{3A800D35-6021-4A31-855A-875E71278F9F}"/>
                </a:ext>
              </a:extLst>
            </p:cNvPr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57;p64">
              <a:extLst>
                <a:ext uri="{FF2B5EF4-FFF2-40B4-BE49-F238E27FC236}">
                  <a16:creationId xmlns:a16="http://schemas.microsoft.com/office/drawing/2014/main" id="{7ED1A993-3FD4-4A69-A6A7-00947383DFEF}"/>
                </a:ext>
              </a:extLst>
            </p:cNvPr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58;p64">
              <a:extLst>
                <a:ext uri="{FF2B5EF4-FFF2-40B4-BE49-F238E27FC236}">
                  <a16:creationId xmlns:a16="http://schemas.microsoft.com/office/drawing/2014/main" id="{DA6658B9-EC6F-4DCC-9900-84A28157B46C}"/>
                </a:ext>
              </a:extLst>
            </p:cNvPr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59;p64">
              <a:extLst>
                <a:ext uri="{FF2B5EF4-FFF2-40B4-BE49-F238E27FC236}">
                  <a16:creationId xmlns:a16="http://schemas.microsoft.com/office/drawing/2014/main" id="{A339CBA0-3764-4EA5-A84D-B28F1B892A62}"/>
                </a:ext>
              </a:extLst>
            </p:cNvPr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60;p64">
              <a:extLst>
                <a:ext uri="{FF2B5EF4-FFF2-40B4-BE49-F238E27FC236}">
                  <a16:creationId xmlns:a16="http://schemas.microsoft.com/office/drawing/2014/main" id="{19325C13-2527-4858-87FC-68F7F5247B0D}"/>
                </a:ext>
              </a:extLst>
            </p:cNvPr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D6D6FB-EB12-4D35-AFD1-682A6127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8463"/>
            <a:ext cx="7704000" cy="572700"/>
          </a:xfrm>
        </p:spPr>
        <p:txBody>
          <a:bodyPr/>
          <a:lstStyle/>
          <a:p>
            <a:r>
              <a:rPr lang="fa-IR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معماری آموزش و تضمین صحت مدل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B Elham" panose="00000400000000000000" pitchFamily="2" charset="-78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20B73FC-96DC-479E-A12C-1BDFE80D017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34171" y="1257710"/>
            <a:ext cx="4542767" cy="674882"/>
          </a:xfrm>
        </p:spPr>
        <p:txBody>
          <a:bodyPr/>
          <a:lstStyle/>
          <a:p>
            <a:pPr algn="r" rtl="1"/>
            <a:r>
              <a:rPr lang="fa-IR" sz="1800" dirty="0">
                <a:solidFill>
                  <a:srgbClr val="00CCAC"/>
                </a:solidFill>
              </a:rPr>
              <a:t>استفاده از 7352 نمونه برای یادگیری یعنی تقریبا </a:t>
            </a:r>
            <a:r>
              <a:rPr lang="en-US" sz="1800" dirty="0">
                <a:solidFill>
                  <a:srgbClr val="00CCAC"/>
                </a:solidFill>
              </a:rPr>
              <a:t>70%</a:t>
            </a:r>
            <a:endParaRPr lang="fa-IR" sz="1800" dirty="0">
              <a:solidFill>
                <a:srgbClr val="00CCAC"/>
              </a:solidFill>
            </a:endParaRPr>
          </a:p>
          <a:p>
            <a:pPr algn="r" rtl="1"/>
            <a:r>
              <a:rPr lang="fa-IR" sz="1800" dirty="0">
                <a:solidFill>
                  <a:srgbClr val="00CCAC"/>
                </a:solidFill>
              </a:rPr>
              <a:t>و 2947 نمونه برای تست یعنی تقریبا </a:t>
            </a:r>
            <a:r>
              <a:rPr lang="en-US" sz="1800" dirty="0">
                <a:solidFill>
                  <a:srgbClr val="00CCAC"/>
                </a:solidFill>
              </a:rPr>
              <a:t>30%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79D4485-8402-4814-B480-A4218AD9D640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5413829" y="883248"/>
            <a:ext cx="2563109" cy="457200"/>
          </a:xfrm>
        </p:spPr>
        <p:txBody>
          <a:bodyPr/>
          <a:lstStyle/>
          <a:p>
            <a:r>
              <a:rPr lang="fa-IR" sz="2400" dirty="0">
                <a:solidFill>
                  <a:srgbClr val="00FB87"/>
                </a:solidFill>
              </a:rPr>
              <a:t>تقسیم داده  ها</a:t>
            </a:r>
            <a:endParaRPr lang="en-US" sz="2400" dirty="0">
              <a:solidFill>
                <a:srgbClr val="00FB87"/>
              </a:solidFill>
            </a:endParaRPr>
          </a:p>
        </p:txBody>
      </p:sp>
      <p:sp>
        <p:nvSpPr>
          <p:cNvPr id="15" name="Subtitle 10">
            <a:extLst>
              <a:ext uri="{FF2B5EF4-FFF2-40B4-BE49-F238E27FC236}">
                <a16:creationId xmlns:a16="http://schemas.microsoft.com/office/drawing/2014/main" id="{4F291380-FC1F-4560-84C2-0B8FEFD97AAA}"/>
              </a:ext>
            </a:extLst>
          </p:cNvPr>
          <p:cNvSpPr txBox="1">
            <a:spLocks/>
          </p:cNvSpPr>
          <p:nvPr/>
        </p:nvSpPr>
        <p:spPr>
          <a:xfrm>
            <a:off x="2476024" y="2053848"/>
            <a:ext cx="55009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sz="2400" dirty="0">
                <a:solidFill>
                  <a:srgbClr val="00FB87"/>
                </a:solidFill>
              </a:rPr>
              <a:t>صحت سنجی به روش </a:t>
            </a:r>
            <a:r>
              <a:rPr lang="en-US" sz="2400" dirty="0">
                <a:solidFill>
                  <a:srgbClr val="00FB87"/>
                </a:solidFill>
              </a:rPr>
              <a:t>Fold Cross-Validation-5</a:t>
            </a:r>
          </a:p>
        </p:txBody>
      </p:sp>
      <p:sp>
        <p:nvSpPr>
          <p:cNvPr id="16" name="Subtitle 6">
            <a:extLst>
              <a:ext uri="{FF2B5EF4-FFF2-40B4-BE49-F238E27FC236}">
                <a16:creationId xmlns:a16="http://schemas.microsoft.com/office/drawing/2014/main" id="{1F06CCD6-04C9-489D-AF35-2096EBCF5230}"/>
              </a:ext>
            </a:extLst>
          </p:cNvPr>
          <p:cNvSpPr txBox="1">
            <a:spLocks/>
          </p:cNvSpPr>
          <p:nvPr/>
        </p:nvSpPr>
        <p:spPr>
          <a:xfrm>
            <a:off x="1717887" y="2404835"/>
            <a:ext cx="6259051" cy="67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B Elham" panose="00000400000000000000" pitchFamily="2" charset="-78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 rtl="1"/>
            <a:r>
              <a:rPr lang="fa-IR" sz="1800" dirty="0">
                <a:solidFill>
                  <a:srgbClr val="00CCAC"/>
                </a:solidFill>
              </a:rPr>
              <a:t>تقسیم داده های آموزش به 5 و آموزش مدل روی 4 بخش و  اعتبار سنجی روی بخش پنجم که باعث پیدا کردن بهترین میانگین عملکرد در کل داده ها شود</a:t>
            </a:r>
            <a:endParaRPr lang="en-US" sz="1800" dirty="0">
              <a:solidFill>
                <a:srgbClr val="00CCAC"/>
              </a:solidFill>
            </a:endParaRP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4F8E89BE-210C-4D9A-98C8-C5F3A59FEF61}"/>
              </a:ext>
            </a:extLst>
          </p:cNvPr>
          <p:cNvSpPr txBox="1">
            <a:spLocks/>
          </p:cNvSpPr>
          <p:nvPr/>
        </p:nvSpPr>
        <p:spPr>
          <a:xfrm>
            <a:off x="5944938" y="3201035"/>
            <a:ext cx="2031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sz="2400" dirty="0">
                <a:solidFill>
                  <a:srgbClr val="00FB87"/>
                </a:solidFill>
              </a:rPr>
              <a:t>ایجاد تکرار پذیری</a:t>
            </a:r>
            <a:endParaRPr lang="en-US" sz="2400" dirty="0">
              <a:solidFill>
                <a:srgbClr val="00FB87"/>
              </a:solidFill>
            </a:endParaRPr>
          </a:p>
        </p:txBody>
      </p:sp>
      <p:sp>
        <p:nvSpPr>
          <p:cNvPr id="18" name="Subtitle 6">
            <a:extLst>
              <a:ext uri="{FF2B5EF4-FFF2-40B4-BE49-F238E27FC236}">
                <a16:creationId xmlns:a16="http://schemas.microsoft.com/office/drawing/2014/main" id="{4AAC9BAC-F205-45D4-BCB5-632E26D7E90E}"/>
              </a:ext>
            </a:extLst>
          </p:cNvPr>
          <p:cNvSpPr txBox="1">
            <a:spLocks/>
          </p:cNvSpPr>
          <p:nvPr/>
        </p:nvSpPr>
        <p:spPr>
          <a:xfrm>
            <a:off x="1717886" y="3641415"/>
            <a:ext cx="6259051" cy="107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B Elham" panose="00000400000000000000" pitchFamily="2" charset="-78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 rtl="1"/>
            <a:r>
              <a:rPr lang="fa-IR" sz="1800" dirty="0">
                <a:solidFill>
                  <a:srgbClr val="00CCAC"/>
                </a:solidFill>
              </a:rPr>
              <a:t>با ثابت نگه داشتن مقدار </a:t>
            </a:r>
            <a:r>
              <a:rPr lang="en-US" sz="1800" dirty="0">
                <a:solidFill>
                  <a:srgbClr val="00CCAC"/>
                </a:solidFill>
              </a:rPr>
              <a:t>Seed</a:t>
            </a:r>
            <a:r>
              <a:rPr lang="fa-IR" sz="1800" dirty="0">
                <a:solidFill>
                  <a:srgbClr val="00CCAC"/>
                </a:solidFill>
              </a:rPr>
              <a:t> روی </a:t>
            </a:r>
            <a:r>
              <a:rPr lang="en-US" sz="1800" dirty="0">
                <a:solidFill>
                  <a:srgbClr val="00CCAC"/>
                </a:solidFill>
              </a:rPr>
              <a:t>42</a:t>
            </a:r>
            <a:r>
              <a:rPr lang="fa-IR" sz="1800" dirty="0">
                <a:solidFill>
                  <a:srgbClr val="00CCAC"/>
                </a:solidFill>
              </a:rPr>
              <a:t> تضمین میکند که تمام تقسیم بندی ها و وزن های اولیه در ران های بعدی ثابت می ماند</a:t>
            </a:r>
          </a:p>
          <a:p>
            <a:pPr algn="r" rtl="1"/>
            <a:r>
              <a:rPr lang="fa-IR" sz="1800" dirty="0">
                <a:solidFill>
                  <a:srgbClr val="00CCAC"/>
                </a:solidFill>
              </a:rPr>
              <a:t>با اعمال </a:t>
            </a:r>
            <a:r>
              <a:rPr lang="en-US" sz="1800" dirty="0" err="1">
                <a:solidFill>
                  <a:srgbClr val="00CCAC"/>
                </a:solidFill>
              </a:rPr>
              <a:t>StandardScalar</a:t>
            </a:r>
            <a:r>
              <a:rPr lang="fa-IR" sz="1800" dirty="0">
                <a:solidFill>
                  <a:srgbClr val="00CCAC"/>
                </a:solidFill>
              </a:rPr>
              <a:t> بر هر دو بخش </a:t>
            </a:r>
            <a:r>
              <a:rPr lang="en-US" sz="1800" dirty="0">
                <a:solidFill>
                  <a:srgbClr val="00CCAC"/>
                </a:solidFill>
              </a:rPr>
              <a:t>Test</a:t>
            </a:r>
            <a:r>
              <a:rPr lang="fa-IR" sz="1800" dirty="0">
                <a:solidFill>
                  <a:srgbClr val="00CCAC"/>
                </a:solidFill>
              </a:rPr>
              <a:t> و </a:t>
            </a:r>
            <a:r>
              <a:rPr lang="en-US" sz="1800" dirty="0">
                <a:solidFill>
                  <a:srgbClr val="00CCAC"/>
                </a:solidFill>
              </a:rPr>
              <a:t>Train</a:t>
            </a:r>
            <a:r>
              <a:rPr lang="fa-IR" sz="1800" dirty="0">
                <a:solidFill>
                  <a:srgbClr val="00CCAC"/>
                </a:solidFill>
              </a:rPr>
              <a:t> به صورت مجزا از </a:t>
            </a:r>
            <a:r>
              <a:rPr lang="en-US" sz="1800" dirty="0">
                <a:solidFill>
                  <a:srgbClr val="00CCAC"/>
                </a:solidFill>
              </a:rPr>
              <a:t>data leakage</a:t>
            </a:r>
            <a:r>
              <a:rPr lang="fa-IR" sz="1800" dirty="0">
                <a:solidFill>
                  <a:srgbClr val="00CCAC"/>
                </a:solidFill>
              </a:rPr>
              <a:t>  جلوگیری شد</a:t>
            </a:r>
            <a:endParaRPr lang="en-US" sz="1800" dirty="0">
              <a:solidFill>
                <a:srgbClr val="00CC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8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57055E1-2926-4AEA-B290-FE6B2BDC8758}"/>
              </a:ext>
            </a:extLst>
          </p:cNvPr>
          <p:cNvSpPr txBox="1">
            <a:spLocks/>
          </p:cNvSpPr>
          <p:nvPr/>
        </p:nvSpPr>
        <p:spPr>
          <a:xfrm>
            <a:off x="435430" y="3913255"/>
            <a:ext cx="8418284" cy="781643"/>
          </a:xfrm>
          <a:prstGeom prst="rect">
            <a:avLst/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sz="4000" b="1" dirty="0"/>
              <a:t>کد آموزش و صحت سنجی داده ها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8EBAA-264E-48C8-A077-0105B6AB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67" y="448602"/>
            <a:ext cx="3955446" cy="3156117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22553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607B5-0FD6-4118-99CC-63066F8B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686" y="445088"/>
            <a:ext cx="3656900" cy="3164290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22553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65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35F4-A0D0-4DE6-9687-626E26D8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029" y="381906"/>
            <a:ext cx="4350285" cy="474437"/>
          </a:xfrm>
        </p:spPr>
        <p:txBody>
          <a:bodyPr/>
          <a:lstStyle/>
          <a:p>
            <a:pPr rtl="1"/>
            <a:r>
              <a:rPr lang="fa-IR" dirty="0">
                <a:solidFill>
                  <a:srgbClr val="00FB87"/>
                </a:solidFill>
              </a:rPr>
              <a:t>تحلیل عملکرد مدل </a:t>
            </a:r>
            <a:r>
              <a:rPr lang="en-US" dirty="0">
                <a:solidFill>
                  <a:srgbClr val="00FB87"/>
                </a:solidFill>
              </a:rPr>
              <a:t>SVM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09298-99C4-4132-84C0-635AFA4BD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4857" y="777422"/>
            <a:ext cx="5032457" cy="3642178"/>
          </a:xfrm>
        </p:spPr>
        <p:txBody>
          <a:bodyPr/>
          <a:lstStyle/>
          <a:p>
            <a:pPr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مدل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در تفکیک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Sitting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و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Standing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با دقت بسیار بالایی عمل کرده اما حدود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63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مورد خطا بین این دو کلاس دارد.</a:t>
            </a:r>
            <a:b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با وجود استفاده از کرنل خطی به دلیل استاندارد سازی دمل توانسته مرز های بهینه ای پیدا کند و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یه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دقت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92.3%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برسد</a:t>
            </a:r>
          </a:p>
          <a:p>
            <a:pPr marL="425450" indent="-285750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6995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تشخیص ۱۰۰ درصدی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فعالیت‌های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Walking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و 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Laying</a:t>
            </a:r>
            <a:b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مدل به دلیل سادگی سرعت بسیار بالایی دارد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3698F4D-3117-4EE0-8AFA-E97043BA96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t="30" b="488"/>
          <a:stretch/>
        </p:blipFill>
        <p:spPr>
          <a:xfrm>
            <a:off x="87086" y="1001032"/>
            <a:ext cx="3514018" cy="3141436"/>
          </a:xfrm>
        </p:spPr>
      </p:pic>
      <p:grpSp>
        <p:nvGrpSpPr>
          <p:cNvPr id="10" name="Google Shape;2395;p64">
            <a:extLst>
              <a:ext uri="{FF2B5EF4-FFF2-40B4-BE49-F238E27FC236}">
                <a16:creationId xmlns:a16="http://schemas.microsoft.com/office/drawing/2014/main" id="{D72B2786-EC95-4E31-B21F-30053D906A27}"/>
              </a:ext>
            </a:extLst>
          </p:cNvPr>
          <p:cNvGrpSpPr/>
          <p:nvPr/>
        </p:nvGrpSpPr>
        <p:grpSpPr>
          <a:xfrm>
            <a:off x="2758211" y="422728"/>
            <a:ext cx="3627577" cy="4414328"/>
            <a:chOff x="5429388" y="1431080"/>
            <a:chExt cx="494726" cy="602023"/>
          </a:xfrm>
          <a:solidFill>
            <a:schemeClr val="tx1">
              <a:alpha val="10000"/>
            </a:schemeClr>
          </a:solidFill>
        </p:grpSpPr>
        <p:sp>
          <p:nvSpPr>
            <p:cNvPr id="11" name="Google Shape;2396;p64">
              <a:extLst>
                <a:ext uri="{FF2B5EF4-FFF2-40B4-BE49-F238E27FC236}">
                  <a16:creationId xmlns:a16="http://schemas.microsoft.com/office/drawing/2014/main" id="{4C8C5909-3874-47DC-BB0A-06097234DFC0}"/>
                </a:ext>
              </a:extLst>
            </p:cNvPr>
            <p:cNvSpPr/>
            <p:nvPr/>
          </p:nvSpPr>
          <p:spPr>
            <a:xfrm>
              <a:off x="5764148" y="1712937"/>
              <a:ext cx="26634" cy="36484"/>
            </a:xfrm>
            <a:custGeom>
              <a:avLst/>
              <a:gdLst/>
              <a:ahLst/>
              <a:cxnLst/>
              <a:rect l="l" t="t" r="r" b="b"/>
              <a:pathLst>
                <a:path w="803" h="1100" extrusionOk="0">
                  <a:moveTo>
                    <a:pt x="503" y="1"/>
                  </a:moveTo>
                  <a:cubicBezTo>
                    <a:pt x="394" y="1"/>
                    <a:pt x="292" y="68"/>
                    <a:pt x="253" y="177"/>
                  </a:cubicBezTo>
                  <a:lnTo>
                    <a:pt x="50" y="745"/>
                  </a:lnTo>
                  <a:cubicBezTo>
                    <a:pt x="0" y="882"/>
                    <a:pt x="72" y="1034"/>
                    <a:pt x="211" y="1084"/>
                  </a:cubicBezTo>
                  <a:cubicBezTo>
                    <a:pt x="240" y="1095"/>
                    <a:pt x="270" y="1100"/>
                    <a:pt x="300" y="1100"/>
                  </a:cubicBezTo>
                  <a:cubicBezTo>
                    <a:pt x="410" y="1100"/>
                    <a:pt x="511" y="1032"/>
                    <a:pt x="550" y="923"/>
                  </a:cubicBezTo>
                  <a:lnTo>
                    <a:pt x="754" y="356"/>
                  </a:lnTo>
                  <a:cubicBezTo>
                    <a:pt x="803" y="218"/>
                    <a:pt x="731" y="66"/>
                    <a:pt x="593" y="17"/>
                  </a:cubicBezTo>
                  <a:cubicBezTo>
                    <a:pt x="564" y="6"/>
                    <a:pt x="533" y="1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97;p64">
              <a:extLst>
                <a:ext uri="{FF2B5EF4-FFF2-40B4-BE49-F238E27FC236}">
                  <a16:creationId xmlns:a16="http://schemas.microsoft.com/office/drawing/2014/main" id="{7D8405C5-94D4-4C6D-9215-E2AC3C957E64}"/>
                </a:ext>
              </a:extLst>
            </p:cNvPr>
            <p:cNvSpPr/>
            <p:nvPr/>
          </p:nvSpPr>
          <p:spPr>
            <a:xfrm>
              <a:off x="5451146" y="1631743"/>
              <a:ext cx="34959" cy="40066"/>
            </a:xfrm>
            <a:custGeom>
              <a:avLst/>
              <a:gdLst/>
              <a:ahLst/>
              <a:cxnLst/>
              <a:rect l="l" t="t" r="r" b="b"/>
              <a:pathLst>
                <a:path w="1054" h="1208" extrusionOk="0">
                  <a:moveTo>
                    <a:pt x="302" y="0"/>
                  </a:moveTo>
                  <a:cubicBezTo>
                    <a:pt x="252" y="0"/>
                    <a:pt x="201" y="15"/>
                    <a:pt x="156" y="45"/>
                  </a:cubicBezTo>
                  <a:cubicBezTo>
                    <a:pt x="33" y="126"/>
                    <a:pt x="0" y="291"/>
                    <a:pt x="81" y="413"/>
                  </a:cubicBezTo>
                  <a:lnTo>
                    <a:pt x="530" y="1089"/>
                  </a:lnTo>
                  <a:cubicBezTo>
                    <a:pt x="580" y="1167"/>
                    <a:pt x="666" y="1208"/>
                    <a:pt x="752" y="1208"/>
                  </a:cubicBezTo>
                  <a:cubicBezTo>
                    <a:pt x="802" y="1208"/>
                    <a:pt x="852" y="1194"/>
                    <a:pt x="898" y="1164"/>
                  </a:cubicBezTo>
                  <a:cubicBezTo>
                    <a:pt x="1021" y="1083"/>
                    <a:pt x="1054" y="917"/>
                    <a:pt x="973" y="795"/>
                  </a:cubicBezTo>
                  <a:lnTo>
                    <a:pt x="524" y="120"/>
                  </a:lnTo>
                  <a:cubicBezTo>
                    <a:pt x="473" y="42"/>
                    <a:pt x="388" y="0"/>
                    <a:pt x="3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98;p64">
              <a:extLst>
                <a:ext uri="{FF2B5EF4-FFF2-40B4-BE49-F238E27FC236}">
                  <a16:creationId xmlns:a16="http://schemas.microsoft.com/office/drawing/2014/main" id="{F4933264-EA8F-45DC-B275-339DDD698AFF}"/>
                </a:ext>
              </a:extLst>
            </p:cNvPr>
            <p:cNvSpPr/>
            <p:nvPr/>
          </p:nvSpPr>
          <p:spPr>
            <a:xfrm>
              <a:off x="5485508" y="1683551"/>
              <a:ext cx="31808" cy="35290"/>
            </a:xfrm>
            <a:custGeom>
              <a:avLst/>
              <a:gdLst/>
              <a:ahLst/>
              <a:cxnLst/>
              <a:rect l="l" t="t" r="r" b="b"/>
              <a:pathLst>
                <a:path w="959" h="1064" extrusionOk="0">
                  <a:moveTo>
                    <a:pt x="301" y="0"/>
                  </a:moveTo>
                  <a:cubicBezTo>
                    <a:pt x="251" y="0"/>
                    <a:pt x="200" y="14"/>
                    <a:pt x="155" y="44"/>
                  </a:cubicBezTo>
                  <a:cubicBezTo>
                    <a:pt x="33" y="125"/>
                    <a:pt x="0" y="291"/>
                    <a:pt x="81" y="413"/>
                  </a:cubicBezTo>
                  <a:lnTo>
                    <a:pt x="434" y="945"/>
                  </a:lnTo>
                  <a:cubicBezTo>
                    <a:pt x="485" y="1023"/>
                    <a:pt x="569" y="1064"/>
                    <a:pt x="655" y="1064"/>
                  </a:cubicBezTo>
                  <a:cubicBezTo>
                    <a:pt x="707" y="1064"/>
                    <a:pt x="757" y="1049"/>
                    <a:pt x="802" y="1020"/>
                  </a:cubicBezTo>
                  <a:cubicBezTo>
                    <a:pt x="924" y="939"/>
                    <a:pt x="958" y="773"/>
                    <a:pt x="877" y="651"/>
                  </a:cubicBezTo>
                  <a:lnTo>
                    <a:pt x="524" y="119"/>
                  </a:lnTo>
                  <a:cubicBezTo>
                    <a:pt x="473" y="42"/>
                    <a:pt x="388" y="0"/>
                    <a:pt x="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99;p64">
              <a:extLst>
                <a:ext uri="{FF2B5EF4-FFF2-40B4-BE49-F238E27FC236}">
                  <a16:creationId xmlns:a16="http://schemas.microsoft.com/office/drawing/2014/main" id="{B7271FAF-A284-4DE6-8BCF-C6EEBFF250C6}"/>
                </a:ext>
              </a:extLst>
            </p:cNvPr>
            <p:cNvSpPr/>
            <p:nvPr/>
          </p:nvSpPr>
          <p:spPr>
            <a:xfrm>
              <a:off x="5794795" y="1631743"/>
              <a:ext cx="129320" cy="182355"/>
            </a:xfrm>
            <a:custGeom>
              <a:avLst/>
              <a:gdLst/>
              <a:ahLst/>
              <a:cxnLst/>
              <a:rect l="l" t="t" r="r" b="b"/>
              <a:pathLst>
                <a:path w="3899" h="5498" extrusionOk="0">
                  <a:moveTo>
                    <a:pt x="3596" y="0"/>
                  </a:moveTo>
                  <a:cubicBezTo>
                    <a:pt x="3510" y="0"/>
                    <a:pt x="3425" y="42"/>
                    <a:pt x="3374" y="120"/>
                  </a:cubicBezTo>
                  <a:lnTo>
                    <a:pt x="81" y="5085"/>
                  </a:lnTo>
                  <a:cubicBezTo>
                    <a:pt x="0" y="5207"/>
                    <a:pt x="34" y="5371"/>
                    <a:pt x="156" y="5452"/>
                  </a:cubicBezTo>
                  <a:cubicBezTo>
                    <a:pt x="201" y="5483"/>
                    <a:pt x="252" y="5498"/>
                    <a:pt x="302" y="5498"/>
                  </a:cubicBezTo>
                  <a:cubicBezTo>
                    <a:pt x="388" y="5498"/>
                    <a:pt x="473" y="5456"/>
                    <a:pt x="525" y="5379"/>
                  </a:cubicBezTo>
                  <a:lnTo>
                    <a:pt x="3818" y="413"/>
                  </a:lnTo>
                  <a:cubicBezTo>
                    <a:pt x="3899" y="291"/>
                    <a:pt x="3865" y="126"/>
                    <a:pt x="3743" y="45"/>
                  </a:cubicBezTo>
                  <a:cubicBezTo>
                    <a:pt x="3698" y="15"/>
                    <a:pt x="3647" y="0"/>
                    <a:pt x="3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00;p64">
              <a:extLst>
                <a:ext uri="{FF2B5EF4-FFF2-40B4-BE49-F238E27FC236}">
                  <a16:creationId xmlns:a16="http://schemas.microsoft.com/office/drawing/2014/main" id="{FEA55421-9DE8-4416-8E35-416ACEA27897}"/>
                </a:ext>
              </a:extLst>
            </p:cNvPr>
            <p:cNvSpPr/>
            <p:nvPr/>
          </p:nvSpPr>
          <p:spPr>
            <a:xfrm>
              <a:off x="5471776" y="1432738"/>
              <a:ext cx="80663" cy="80597"/>
            </a:xfrm>
            <a:custGeom>
              <a:avLst/>
              <a:gdLst/>
              <a:ahLst/>
              <a:cxnLst/>
              <a:rect l="l" t="t" r="r" b="b"/>
              <a:pathLst>
                <a:path w="2432" h="2430" extrusionOk="0">
                  <a:moveTo>
                    <a:pt x="1216" y="568"/>
                  </a:moveTo>
                  <a:lnTo>
                    <a:pt x="1863" y="1215"/>
                  </a:lnTo>
                  <a:lnTo>
                    <a:pt x="1216" y="1862"/>
                  </a:lnTo>
                  <a:lnTo>
                    <a:pt x="568" y="1215"/>
                  </a:lnTo>
                  <a:lnTo>
                    <a:pt x="1216" y="568"/>
                  </a:lnTo>
                  <a:close/>
                  <a:moveTo>
                    <a:pt x="1216" y="0"/>
                  </a:moveTo>
                  <a:cubicBezTo>
                    <a:pt x="1097" y="0"/>
                    <a:pt x="986" y="46"/>
                    <a:pt x="903" y="130"/>
                  </a:cubicBezTo>
                  <a:lnTo>
                    <a:pt x="130" y="902"/>
                  </a:lnTo>
                  <a:cubicBezTo>
                    <a:pt x="47" y="985"/>
                    <a:pt x="0" y="1097"/>
                    <a:pt x="0" y="1215"/>
                  </a:cubicBezTo>
                  <a:cubicBezTo>
                    <a:pt x="0" y="1333"/>
                    <a:pt x="47" y="1445"/>
                    <a:pt x="130" y="1528"/>
                  </a:cubicBezTo>
                  <a:lnTo>
                    <a:pt x="903" y="2300"/>
                  </a:lnTo>
                  <a:cubicBezTo>
                    <a:pt x="986" y="2383"/>
                    <a:pt x="1097" y="2429"/>
                    <a:pt x="1216" y="2429"/>
                  </a:cubicBezTo>
                  <a:cubicBezTo>
                    <a:pt x="1334" y="2429"/>
                    <a:pt x="1446" y="2383"/>
                    <a:pt x="1529" y="2300"/>
                  </a:cubicBezTo>
                  <a:lnTo>
                    <a:pt x="2302" y="1528"/>
                  </a:lnTo>
                  <a:cubicBezTo>
                    <a:pt x="2386" y="1445"/>
                    <a:pt x="2432" y="1334"/>
                    <a:pt x="2432" y="1215"/>
                  </a:cubicBezTo>
                  <a:cubicBezTo>
                    <a:pt x="2432" y="1097"/>
                    <a:pt x="2386" y="985"/>
                    <a:pt x="2302" y="902"/>
                  </a:cubicBezTo>
                  <a:lnTo>
                    <a:pt x="1529" y="130"/>
                  </a:lnTo>
                  <a:cubicBezTo>
                    <a:pt x="1446" y="46"/>
                    <a:pt x="1334" y="0"/>
                    <a:pt x="1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01;p64">
              <a:extLst>
                <a:ext uri="{FF2B5EF4-FFF2-40B4-BE49-F238E27FC236}">
                  <a16:creationId xmlns:a16="http://schemas.microsoft.com/office/drawing/2014/main" id="{0E8F2C58-25B7-4374-A32C-D1842BB1638D}"/>
                </a:ext>
              </a:extLst>
            </p:cNvPr>
            <p:cNvSpPr/>
            <p:nvPr/>
          </p:nvSpPr>
          <p:spPr>
            <a:xfrm>
              <a:off x="5837415" y="1556486"/>
              <a:ext cx="63781" cy="637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2" y="569"/>
                  </a:moveTo>
                  <a:lnTo>
                    <a:pt x="1355" y="961"/>
                  </a:lnTo>
                  <a:lnTo>
                    <a:pt x="962" y="1354"/>
                  </a:lnTo>
                  <a:lnTo>
                    <a:pt x="568" y="961"/>
                  </a:lnTo>
                  <a:lnTo>
                    <a:pt x="962" y="569"/>
                  </a:lnTo>
                  <a:close/>
                  <a:moveTo>
                    <a:pt x="962" y="0"/>
                  </a:moveTo>
                  <a:cubicBezTo>
                    <a:pt x="844" y="0"/>
                    <a:pt x="732" y="47"/>
                    <a:pt x="648" y="131"/>
                  </a:cubicBezTo>
                  <a:lnTo>
                    <a:pt x="130" y="648"/>
                  </a:lnTo>
                  <a:cubicBezTo>
                    <a:pt x="47" y="731"/>
                    <a:pt x="1" y="842"/>
                    <a:pt x="1" y="961"/>
                  </a:cubicBezTo>
                  <a:cubicBezTo>
                    <a:pt x="1" y="1079"/>
                    <a:pt x="47" y="1191"/>
                    <a:pt x="130" y="1275"/>
                  </a:cubicBezTo>
                  <a:lnTo>
                    <a:pt x="648" y="1792"/>
                  </a:lnTo>
                  <a:cubicBezTo>
                    <a:pt x="732" y="1876"/>
                    <a:pt x="844" y="1921"/>
                    <a:pt x="962" y="1921"/>
                  </a:cubicBezTo>
                  <a:cubicBezTo>
                    <a:pt x="1080" y="1921"/>
                    <a:pt x="1192" y="1875"/>
                    <a:pt x="1275" y="1792"/>
                  </a:cubicBezTo>
                  <a:lnTo>
                    <a:pt x="1793" y="1275"/>
                  </a:lnTo>
                  <a:cubicBezTo>
                    <a:pt x="1876" y="1191"/>
                    <a:pt x="1923" y="1079"/>
                    <a:pt x="1923" y="961"/>
                  </a:cubicBezTo>
                  <a:cubicBezTo>
                    <a:pt x="1923" y="842"/>
                    <a:pt x="1876" y="731"/>
                    <a:pt x="1793" y="648"/>
                  </a:cubicBezTo>
                  <a:lnTo>
                    <a:pt x="1275" y="130"/>
                  </a:lnTo>
                  <a:cubicBezTo>
                    <a:pt x="1192" y="47"/>
                    <a:pt x="1080" y="0"/>
                    <a:pt x="9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02;p64">
              <a:extLst>
                <a:ext uri="{FF2B5EF4-FFF2-40B4-BE49-F238E27FC236}">
                  <a16:creationId xmlns:a16="http://schemas.microsoft.com/office/drawing/2014/main" id="{AFED6D20-C94D-4EEB-B8D4-34526DC197EB}"/>
                </a:ext>
              </a:extLst>
            </p:cNvPr>
            <p:cNvSpPr/>
            <p:nvPr/>
          </p:nvSpPr>
          <p:spPr>
            <a:xfrm>
              <a:off x="5429388" y="1520300"/>
              <a:ext cx="63781" cy="637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1" y="570"/>
                  </a:moveTo>
                  <a:lnTo>
                    <a:pt x="1354" y="962"/>
                  </a:lnTo>
                  <a:lnTo>
                    <a:pt x="961" y="1354"/>
                  </a:lnTo>
                  <a:lnTo>
                    <a:pt x="568" y="962"/>
                  </a:lnTo>
                  <a:lnTo>
                    <a:pt x="961" y="570"/>
                  </a:lnTo>
                  <a:close/>
                  <a:moveTo>
                    <a:pt x="961" y="1"/>
                  </a:moveTo>
                  <a:cubicBezTo>
                    <a:pt x="843" y="1"/>
                    <a:pt x="732" y="47"/>
                    <a:pt x="648" y="130"/>
                  </a:cubicBezTo>
                  <a:lnTo>
                    <a:pt x="130" y="648"/>
                  </a:lnTo>
                  <a:cubicBezTo>
                    <a:pt x="46" y="732"/>
                    <a:pt x="0" y="843"/>
                    <a:pt x="0" y="962"/>
                  </a:cubicBezTo>
                  <a:cubicBezTo>
                    <a:pt x="0" y="1080"/>
                    <a:pt x="46" y="1191"/>
                    <a:pt x="130" y="1275"/>
                  </a:cubicBezTo>
                  <a:lnTo>
                    <a:pt x="648" y="1793"/>
                  </a:lnTo>
                  <a:cubicBezTo>
                    <a:pt x="731" y="1876"/>
                    <a:pt x="843" y="1922"/>
                    <a:pt x="961" y="1922"/>
                  </a:cubicBezTo>
                  <a:cubicBezTo>
                    <a:pt x="1080" y="1922"/>
                    <a:pt x="1191" y="1876"/>
                    <a:pt x="1274" y="1793"/>
                  </a:cubicBezTo>
                  <a:lnTo>
                    <a:pt x="1793" y="1275"/>
                  </a:lnTo>
                  <a:cubicBezTo>
                    <a:pt x="1877" y="1192"/>
                    <a:pt x="1922" y="1080"/>
                    <a:pt x="1922" y="962"/>
                  </a:cubicBezTo>
                  <a:cubicBezTo>
                    <a:pt x="1922" y="843"/>
                    <a:pt x="1877" y="732"/>
                    <a:pt x="1793" y="649"/>
                  </a:cubicBezTo>
                  <a:lnTo>
                    <a:pt x="1274" y="130"/>
                  </a:lnTo>
                  <a:cubicBezTo>
                    <a:pt x="1191" y="47"/>
                    <a:pt x="1080" y="1"/>
                    <a:pt x="9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03;p64">
              <a:extLst>
                <a:ext uri="{FF2B5EF4-FFF2-40B4-BE49-F238E27FC236}">
                  <a16:creationId xmlns:a16="http://schemas.microsoft.com/office/drawing/2014/main" id="{46FDA386-FA87-4336-9B87-5CFF00B098A8}"/>
                </a:ext>
              </a:extLst>
            </p:cNvPr>
            <p:cNvSpPr/>
            <p:nvPr/>
          </p:nvSpPr>
          <p:spPr>
            <a:xfrm>
              <a:off x="5461627" y="1769189"/>
              <a:ext cx="63814" cy="63748"/>
            </a:xfrm>
            <a:custGeom>
              <a:avLst/>
              <a:gdLst/>
              <a:ahLst/>
              <a:cxnLst/>
              <a:rect l="l" t="t" r="r" b="b"/>
              <a:pathLst>
                <a:path w="1924" h="1922" extrusionOk="0">
                  <a:moveTo>
                    <a:pt x="963" y="569"/>
                  </a:moveTo>
                  <a:lnTo>
                    <a:pt x="1355" y="961"/>
                  </a:lnTo>
                  <a:lnTo>
                    <a:pt x="963" y="1354"/>
                  </a:lnTo>
                  <a:lnTo>
                    <a:pt x="569" y="961"/>
                  </a:lnTo>
                  <a:lnTo>
                    <a:pt x="963" y="569"/>
                  </a:lnTo>
                  <a:close/>
                  <a:moveTo>
                    <a:pt x="963" y="0"/>
                  </a:moveTo>
                  <a:cubicBezTo>
                    <a:pt x="843" y="0"/>
                    <a:pt x="733" y="47"/>
                    <a:pt x="648" y="131"/>
                  </a:cubicBezTo>
                  <a:lnTo>
                    <a:pt x="131" y="648"/>
                  </a:lnTo>
                  <a:cubicBezTo>
                    <a:pt x="47" y="731"/>
                    <a:pt x="0" y="842"/>
                    <a:pt x="0" y="961"/>
                  </a:cubicBezTo>
                  <a:cubicBezTo>
                    <a:pt x="0" y="1079"/>
                    <a:pt x="47" y="1191"/>
                    <a:pt x="131" y="1275"/>
                  </a:cubicBezTo>
                  <a:lnTo>
                    <a:pt x="648" y="1792"/>
                  </a:lnTo>
                  <a:cubicBezTo>
                    <a:pt x="733" y="1875"/>
                    <a:pt x="843" y="1921"/>
                    <a:pt x="963" y="1921"/>
                  </a:cubicBezTo>
                  <a:cubicBezTo>
                    <a:pt x="1081" y="1921"/>
                    <a:pt x="1191" y="1875"/>
                    <a:pt x="1276" y="1792"/>
                  </a:cubicBezTo>
                  <a:lnTo>
                    <a:pt x="1793" y="1275"/>
                  </a:lnTo>
                  <a:cubicBezTo>
                    <a:pt x="1877" y="1191"/>
                    <a:pt x="1924" y="1079"/>
                    <a:pt x="1924" y="961"/>
                  </a:cubicBezTo>
                  <a:cubicBezTo>
                    <a:pt x="1924" y="842"/>
                    <a:pt x="1877" y="731"/>
                    <a:pt x="1793" y="648"/>
                  </a:cubicBezTo>
                  <a:lnTo>
                    <a:pt x="1276" y="131"/>
                  </a:lnTo>
                  <a:cubicBezTo>
                    <a:pt x="1191" y="47"/>
                    <a:pt x="1081" y="0"/>
                    <a:pt x="9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04;p64">
              <a:extLst>
                <a:ext uri="{FF2B5EF4-FFF2-40B4-BE49-F238E27FC236}">
                  <a16:creationId xmlns:a16="http://schemas.microsoft.com/office/drawing/2014/main" id="{9A980584-5EAB-4BC7-8EC9-6475DF952F17}"/>
                </a:ext>
              </a:extLst>
            </p:cNvPr>
            <p:cNvSpPr/>
            <p:nvPr/>
          </p:nvSpPr>
          <p:spPr>
            <a:xfrm>
              <a:off x="5810383" y="1835060"/>
              <a:ext cx="63781" cy="637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1" y="568"/>
                  </a:moveTo>
                  <a:lnTo>
                    <a:pt x="1355" y="960"/>
                  </a:lnTo>
                  <a:lnTo>
                    <a:pt x="961" y="1352"/>
                  </a:lnTo>
                  <a:lnTo>
                    <a:pt x="568" y="960"/>
                  </a:lnTo>
                  <a:lnTo>
                    <a:pt x="961" y="568"/>
                  </a:lnTo>
                  <a:close/>
                  <a:moveTo>
                    <a:pt x="961" y="0"/>
                  </a:moveTo>
                  <a:cubicBezTo>
                    <a:pt x="842" y="0"/>
                    <a:pt x="731" y="46"/>
                    <a:pt x="648" y="129"/>
                  </a:cubicBezTo>
                  <a:lnTo>
                    <a:pt x="130" y="647"/>
                  </a:lnTo>
                  <a:cubicBezTo>
                    <a:pt x="46" y="730"/>
                    <a:pt x="0" y="842"/>
                    <a:pt x="0" y="960"/>
                  </a:cubicBezTo>
                  <a:cubicBezTo>
                    <a:pt x="0" y="1079"/>
                    <a:pt x="46" y="1190"/>
                    <a:pt x="130" y="1273"/>
                  </a:cubicBezTo>
                  <a:lnTo>
                    <a:pt x="648" y="1792"/>
                  </a:lnTo>
                  <a:cubicBezTo>
                    <a:pt x="731" y="1875"/>
                    <a:pt x="842" y="1921"/>
                    <a:pt x="961" y="1921"/>
                  </a:cubicBezTo>
                  <a:cubicBezTo>
                    <a:pt x="1079" y="1921"/>
                    <a:pt x="1190" y="1875"/>
                    <a:pt x="1275" y="1792"/>
                  </a:cubicBezTo>
                  <a:lnTo>
                    <a:pt x="1793" y="1273"/>
                  </a:lnTo>
                  <a:cubicBezTo>
                    <a:pt x="1876" y="1190"/>
                    <a:pt x="1922" y="1079"/>
                    <a:pt x="1922" y="960"/>
                  </a:cubicBezTo>
                  <a:cubicBezTo>
                    <a:pt x="1922" y="842"/>
                    <a:pt x="1876" y="730"/>
                    <a:pt x="1793" y="647"/>
                  </a:cubicBezTo>
                  <a:lnTo>
                    <a:pt x="1275" y="129"/>
                  </a:lnTo>
                  <a:cubicBezTo>
                    <a:pt x="1191" y="46"/>
                    <a:pt x="1079" y="0"/>
                    <a:pt x="9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05;p64">
              <a:extLst>
                <a:ext uri="{FF2B5EF4-FFF2-40B4-BE49-F238E27FC236}">
                  <a16:creationId xmlns:a16="http://schemas.microsoft.com/office/drawing/2014/main" id="{1D2CDD22-25B2-4AF4-85FC-3F9B67EC3A2C}"/>
                </a:ext>
              </a:extLst>
            </p:cNvPr>
            <p:cNvSpPr/>
            <p:nvPr/>
          </p:nvSpPr>
          <p:spPr>
            <a:xfrm>
              <a:off x="5500765" y="1431080"/>
              <a:ext cx="376949" cy="602023"/>
            </a:xfrm>
            <a:custGeom>
              <a:avLst/>
              <a:gdLst/>
              <a:ahLst/>
              <a:cxnLst/>
              <a:rect l="l" t="t" r="r" b="b"/>
              <a:pathLst>
                <a:path w="11365" h="18151" extrusionOk="0">
                  <a:moveTo>
                    <a:pt x="2212" y="2801"/>
                  </a:moveTo>
                  <a:lnTo>
                    <a:pt x="5368" y="4621"/>
                  </a:lnTo>
                  <a:lnTo>
                    <a:pt x="5368" y="8260"/>
                  </a:lnTo>
                  <a:lnTo>
                    <a:pt x="2235" y="6454"/>
                  </a:lnTo>
                  <a:cubicBezTo>
                    <a:pt x="2226" y="6446"/>
                    <a:pt x="2215" y="6424"/>
                    <a:pt x="2212" y="6413"/>
                  </a:cubicBezTo>
                  <a:lnTo>
                    <a:pt x="2212" y="2801"/>
                  </a:lnTo>
                  <a:close/>
                  <a:moveTo>
                    <a:pt x="5634" y="533"/>
                  </a:moveTo>
                  <a:cubicBezTo>
                    <a:pt x="5645" y="533"/>
                    <a:pt x="5654" y="535"/>
                    <a:pt x="5658" y="536"/>
                  </a:cubicBezTo>
                  <a:lnTo>
                    <a:pt x="8789" y="2341"/>
                  </a:lnTo>
                  <a:lnTo>
                    <a:pt x="8025" y="2781"/>
                  </a:lnTo>
                  <a:cubicBezTo>
                    <a:pt x="7899" y="2854"/>
                    <a:pt x="7855" y="3017"/>
                    <a:pt x="7928" y="3145"/>
                  </a:cubicBezTo>
                  <a:cubicBezTo>
                    <a:pt x="7977" y="3230"/>
                    <a:pt x="8066" y="3277"/>
                    <a:pt x="8159" y="3277"/>
                  </a:cubicBezTo>
                  <a:cubicBezTo>
                    <a:pt x="8204" y="3277"/>
                    <a:pt x="8249" y="3266"/>
                    <a:pt x="8291" y="3241"/>
                  </a:cubicBezTo>
                  <a:lnTo>
                    <a:pt x="9055" y="2801"/>
                  </a:lnTo>
                  <a:lnTo>
                    <a:pt x="9055" y="6413"/>
                  </a:lnTo>
                  <a:cubicBezTo>
                    <a:pt x="9053" y="6424"/>
                    <a:pt x="9041" y="6446"/>
                    <a:pt x="9031" y="6454"/>
                  </a:cubicBezTo>
                  <a:lnTo>
                    <a:pt x="5899" y="8260"/>
                  </a:lnTo>
                  <a:lnTo>
                    <a:pt x="5899" y="4621"/>
                  </a:lnTo>
                  <a:lnTo>
                    <a:pt x="7015" y="3977"/>
                  </a:lnTo>
                  <a:cubicBezTo>
                    <a:pt x="7142" y="3905"/>
                    <a:pt x="7185" y="3741"/>
                    <a:pt x="7112" y="3614"/>
                  </a:cubicBezTo>
                  <a:cubicBezTo>
                    <a:pt x="7064" y="3529"/>
                    <a:pt x="6975" y="3481"/>
                    <a:pt x="6883" y="3481"/>
                  </a:cubicBezTo>
                  <a:cubicBezTo>
                    <a:pt x="6837" y="3481"/>
                    <a:pt x="6791" y="3493"/>
                    <a:pt x="6749" y="3517"/>
                  </a:cubicBezTo>
                  <a:lnTo>
                    <a:pt x="5633" y="4160"/>
                  </a:lnTo>
                  <a:lnTo>
                    <a:pt x="2479" y="2341"/>
                  </a:lnTo>
                  <a:lnTo>
                    <a:pt x="5609" y="536"/>
                  </a:lnTo>
                  <a:cubicBezTo>
                    <a:pt x="5613" y="535"/>
                    <a:pt x="5622" y="533"/>
                    <a:pt x="5634" y="533"/>
                  </a:cubicBezTo>
                  <a:close/>
                  <a:moveTo>
                    <a:pt x="2781" y="16464"/>
                  </a:moveTo>
                  <a:lnTo>
                    <a:pt x="2781" y="17619"/>
                  </a:lnTo>
                  <a:lnTo>
                    <a:pt x="620" y="17619"/>
                  </a:lnTo>
                  <a:cubicBezTo>
                    <a:pt x="572" y="17619"/>
                    <a:pt x="532" y="17578"/>
                    <a:pt x="532" y="17529"/>
                  </a:cubicBezTo>
                  <a:lnTo>
                    <a:pt x="532" y="16552"/>
                  </a:lnTo>
                  <a:cubicBezTo>
                    <a:pt x="532" y="16504"/>
                    <a:pt x="572" y="16464"/>
                    <a:pt x="620" y="16464"/>
                  </a:cubicBezTo>
                  <a:close/>
                  <a:moveTo>
                    <a:pt x="9153" y="15743"/>
                  </a:moveTo>
                  <a:cubicBezTo>
                    <a:pt x="9340" y="15743"/>
                    <a:pt x="9512" y="15815"/>
                    <a:pt x="9640" y="15932"/>
                  </a:cubicBezTo>
                  <a:lnTo>
                    <a:pt x="5606" y="15932"/>
                  </a:lnTo>
                  <a:cubicBezTo>
                    <a:pt x="5459" y="15932"/>
                    <a:pt x="5340" y="16051"/>
                    <a:pt x="5340" y="16198"/>
                  </a:cubicBezTo>
                  <a:cubicBezTo>
                    <a:pt x="5340" y="16345"/>
                    <a:pt x="5459" y="16464"/>
                    <a:pt x="5606" y="16464"/>
                  </a:cubicBezTo>
                  <a:lnTo>
                    <a:pt x="8053" y="16464"/>
                  </a:lnTo>
                  <a:lnTo>
                    <a:pt x="8053" y="17619"/>
                  </a:lnTo>
                  <a:lnTo>
                    <a:pt x="3311" y="17619"/>
                  </a:lnTo>
                  <a:lnTo>
                    <a:pt x="3311" y="16464"/>
                  </a:lnTo>
                  <a:lnTo>
                    <a:pt x="3940" y="16464"/>
                  </a:lnTo>
                  <a:cubicBezTo>
                    <a:pt x="4087" y="16464"/>
                    <a:pt x="4206" y="16345"/>
                    <a:pt x="4206" y="16198"/>
                  </a:cubicBezTo>
                  <a:cubicBezTo>
                    <a:pt x="4206" y="16051"/>
                    <a:pt x="4088" y="15932"/>
                    <a:pt x="3940" y="15932"/>
                  </a:cubicBezTo>
                  <a:lnTo>
                    <a:pt x="1724" y="15932"/>
                  </a:lnTo>
                  <a:cubicBezTo>
                    <a:pt x="1852" y="15815"/>
                    <a:pt x="2024" y="15743"/>
                    <a:pt x="2212" y="15743"/>
                  </a:cubicBezTo>
                  <a:close/>
                  <a:moveTo>
                    <a:pt x="10744" y="16464"/>
                  </a:moveTo>
                  <a:cubicBezTo>
                    <a:pt x="10792" y="16464"/>
                    <a:pt x="10832" y="16505"/>
                    <a:pt x="10832" y="16552"/>
                  </a:cubicBezTo>
                  <a:lnTo>
                    <a:pt x="10832" y="17529"/>
                  </a:lnTo>
                  <a:cubicBezTo>
                    <a:pt x="10832" y="17578"/>
                    <a:pt x="10792" y="17619"/>
                    <a:pt x="10744" y="17619"/>
                  </a:cubicBezTo>
                  <a:lnTo>
                    <a:pt x="8585" y="17619"/>
                  </a:lnTo>
                  <a:lnTo>
                    <a:pt x="8585" y="16464"/>
                  </a:lnTo>
                  <a:close/>
                  <a:moveTo>
                    <a:pt x="5633" y="1"/>
                  </a:moveTo>
                  <a:cubicBezTo>
                    <a:pt x="5560" y="1"/>
                    <a:pt x="5450" y="13"/>
                    <a:pt x="5347" y="73"/>
                  </a:cubicBezTo>
                  <a:lnTo>
                    <a:pt x="1966" y="2023"/>
                  </a:lnTo>
                  <a:cubicBezTo>
                    <a:pt x="1800" y="2118"/>
                    <a:pt x="1680" y="2326"/>
                    <a:pt x="1680" y="2518"/>
                  </a:cubicBezTo>
                  <a:lnTo>
                    <a:pt x="1680" y="6417"/>
                  </a:lnTo>
                  <a:cubicBezTo>
                    <a:pt x="1680" y="6555"/>
                    <a:pt x="1743" y="6700"/>
                    <a:pt x="1839" y="6808"/>
                  </a:cubicBezTo>
                  <a:lnTo>
                    <a:pt x="4644" y="14638"/>
                  </a:lnTo>
                  <a:lnTo>
                    <a:pt x="816" y="8866"/>
                  </a:lnTo>
                  <a:cubicBezTo>
                    <a:pt x="765" y="8789"/>
                    <a:pt x="681" y="8747"/>
                    <a:pt x="595" y="8747"/>
                  </a:cubicBezTo>
                  <a:cubicBezTo>
                    <a:pt x="544" y="8747"/>
                    <a:pt x="493" y="8761"/>
                    <a:pt x="448" y="8792"/>
                  </a:cubicBezTo>
                  <a:cubicBezTo>
                    <a:pt x="325" y="8873"/>
                    <a:pt x="292" y="9037"/>
                    <a:pt x="373" y="9159"/>
                  </a:cubicBezTo>
                  <a:lnTo>
                    <a:pt x="4386" y="15211"/>
                  </a:lnTo>
                  <a:lnTo>
                    <a:pt x="2212" y="15211"/>
                  </a:lnTo>
                  <a:cubicBezTo>
                    <a:pt x="1710" y="15211"/>
                    <a:pt x="1276" y="15507"/>
                    <a:pt x="1075" y="15932"/>
                  </a:cubicBezTo>
                  <a:lnTo>
                    <a:pt x="620" y="15932"/>
                  </a:lnTo>
                  <a:cubicBezTo>
                    <a:pt x="278" y="15932"/>
                    <a:pt x="0" y="16210"/>
                    <a:pt x="0" y="16553"/>
                  </a:cubicBezTo>
                  <a:lnTo>
                    <a:pt x="0" y="17530"/>
                  </a:lnTo>
                  <a:cubicBezTo>
                    <a:pt x="0" y="17872"/>
                    <a:pt x="278" y="18151"/>
                    <a:pt x="620" y="18151"/>
                  </a:cubicBezTo>
                  <a:lnTo>
                    <a:pt x="10744" y="18151"/>
                  </a:lnTo>
                  <a:cubicBezTo>
                    <a:pt x="11086" y="18151"/>
                    <a:pt x="11364" y="17872"/>
                    <a:pt x="11364" y="17530"/>
                  </a:cubicBezTo>
                  <a:lnTo>
                    <a:pt x="11364" y="16553"/>
                  </a:lnTo>
                  <a:cubicBezTo>
                    <a:pt x="11364" y="16210"/>
                    <a:pt x="11086" y="15932"/>
                    <a:pt x="10744" y="15932"/>
                  </a:cubicBezTo>
                  <a:lnTo>
                    <a:pt x="10289" y="15932"/>
                  </a:lnTo>
                  <a:cubicBezTo>
                    <a:pt x="10088" y="15506"/>
                    <a:pt x="9655" y="15211"/>
                    <a:pt x="9153" y="15211"/>
                  </a:cubicBezTo>
                  <a:lnTo>
                    <a:pt x="6880" y="15211"/>
                  </a:lnTo>
                  <a:lnTo>
                    <a:pt x="8120" y="13342"/>
                  </a:lnTo>
                  <a:cubicBezTo>
                    <a:pt x="8201" y="13220"/>
                    <a:pt x="8167" y="13055"/>
                    <a:pt x="8045" y="12974"/>
                  </a:cubicBezTo>
                  <a:cubicBezTo>
                    <a:pt x="8000" y="12944"/>
                    <a:pt x="7949" y="12930"/>
                    <a:pt x="7899" y="12930"/>
                  </a:cubicBezTo>
                  <a:cubicBezTo>
                    <a:pt x="7812" y="12930"/>
                    <a:pt x="7728" y="12972"/>
                    <a:pt x="7677" y="13049"/>
                  </a:cubicBezTo>
                  <a:lnTo>
                    <a:pt x="6623" y="14637"/>
                  </a:lnTo>
                  <a:lnTo>
                    <a:pt x="8250" y="10095"/>
                  </a:lnTo>
                  <a:cubicBezTo>
                    <a:pt x="8299" y="9956"/>
                    <a:pt x="8227" y="9804"/>
                    <a:pt x="8090" y="9755"/>
                  </a:cubicBezTo>
                  <a:cubicBezTo>
                    <a:pt x="8060" y="9744"/>
                    <a:pt x="8030" y="9739"/>
                    <a:pt x="8000" y="9739"/>
                  </a:cubicBezTo>
                  <a:cubicBezTo>
                    <a:pt x="7891" y="9739"/>
                    <a:pt x="7789" y="9807"/>
                    <a:pt x="7749" y="9916"/>
                  </a:cubicBezTo>
                  <a:lnTo>
                    <a:pt x="5899" y="15080"/>
                  </a:lnTo>
                  <a:lnTo>
                    <a:pt x="5899" y="11102"/>
                  </a:lnTo>
                  <a:cubicBezTo>
                    <a:pt x="5899" y="10955"/>
                    <a:pt x="5781" y="10836"/>
                    <a:pt x="5634" y="10836"/>
                  </a:cubicBezTo>
                  <a:cubicBezTo>
                    <a:pt x="5487" y="10836"/>
                    <a:pt x="5368" y="10955"/>
                    <a:pt x="5368" y="11102"/>
                  </a:cubicBezTo>
                  <a:lnTo>
                    <a:pt x="5368" y="15080"/>
                  </a:lnTo>
                  <a:lnTo>
                    <a:pt x="2565" y="7258"/>
                  </a:lnTo>
                  <a:lnTo>
                    <a:pt x="5347" y="8862"/>
                  </a:lnTo>
                  <a:cubicBezTo>
                    <a:pt x="5355" y="8866"/>
                    <a:pt x="5361" y="8869"/>
                    <a:pt x="5368" y="8872"/>
                  </a:cubicBezTo>
                  <a:lnTo>
                    <a:pt x="5368" y="10004"/>
                  </a:lnTo>
                  <a:cubicBezTo>
                    <a:pt x="5368" y="10152"/>
                    <a:pt x="5487" y="10270"/>
                    <a:pt x="5634" y="10270"/>
                  </a:cubicBezTo>
                  <a:cubicBezTo>
                    <a:pt x="5781" y="10270"/>
                    <a:pt x="5900" y="10152"/>
                    <a:pt x="5900" y="10004"/>
                  </a:cubicBezTo>
                  <a:lnTo>
                    <a:pt x="5900" y="8872"/>
                  </a:lnTo>
                  <a:cubicBezTo>
                    <a:pt x="5906" y="8869"/>
                    <a:pt x="5913" y="8866"/>
                    <a:pt x="5920" y="8862"/>
                  </a:cubicBezTo>
                  <a:lnTo>
                    <a:pt x="8702" y="7258"/>
                  </a:lnTo>
                  <a:lnTo>
                    <a:pt x="8461" y="7930"/>
                  </a:lnTo>
                  <a:cubicBezTo>
                    <a:pt x="8411" y="8069"/>
                    <a:pt x="8483" y="8221"/>
                    <a:pt x="8622" y="8270"/>
                  </a:cubicBezTo>
                  <a:cubicBezTo>
                    <a:pt x="8651" y="8282"/>
                    <a:pt x="8681" y="8286"/>
                    <a:pt x="8711" y="8286"/>
                  </a:cubicBezTo>
                  <a:cubicBezTo>
                    <a:pt x="8820" y="8286"/>
                    <a:pt x="8923" y="8219"/>
                    <a:pt x="8962" y="8110"/>
                  </a:cubicBezTo>
                  <a:lnTo>
                    <a:pt x="9428" y="6808"/>
                  </a:lnTo>
                  <a:cubicBezTo>
                    <a:pt x="9524" y="6700"/>
                    <a:pt x="9587" y="6555"/>
                    <a:pt x="9587" y="6416"/>
                  </a:cubicBezTo>
                  <a:lnTo>
                    <a:pt x="9587" y="2518"/>
                  </a:lnTo>
                  <a:cubicBezTo>
                    <a:pt x="9587" y="2326"/>
                    <a:pt x="9467" y="2118"/>
                    <a:pt x="9300" y="2023"/>
                  </a:cubicBezTo>
                  <a:lnTo>
                    <a:pt x="5919" y="73"/>
                  </a:lnTo>
                  <a:cubicBezTo>
                    <a:pt x="5817" y="13"/>
                    <a:pt x="5707" y="1"/>
                    <a:pt x="56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06;p64">
              <a:extLst>
                <a:ext uri="{FF2B5EF4-FFF2-40B4-BE49-F238E27FC236}">
                  <a16:creationId xmlns:a16="http://schemas.microsoft.com/office/drawing/2014/main" id="{C62FF193-72A7-4B3C-88D1-3E498097DD92}"/>
                </a:ext>
              </a:extLst>
            </p:cNvPr>
            <p:cNvSpPr/>
            <p:nvPr/>
          </p:nvSpPr>
          <p:spPr>
            <a:xfrm>
              <a:off x="5531179" y="1987033"/>
              <a:ext cx="45804" cy="17678"/>
            </a:xfrm>
            <a:custGeom>
              <a:avLst/>
              <a:gdLst/>
              <a:ahLst/>
              <a:cxnLst/>
              <a:rect l="l" t="t" r="r" b="b"/>
              <a:pathLst>
                <a:path w="1381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14" y="532"/>
                  </a:lnTo>
                  <a:cubicBezTo>
                    <a:pt x="1261" y="532"/>
                    <a:pt x="1380" y="413"/>
                    <a:pt x="1380" y="266"/>
                  </a:cubicBezTo>
                  <a:cubicBezTo>
                    <a:pt x="1380" y="120"/>
                    <a:pt x="1261" y="0"/>
                    <a:pt x="11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07;p64">
              <a:extLst>
                <a:ext uri="{FF2B5EF4-FFF2-40B4-BE49-F238E27FC236}">
                  <a16:creationId xmlns:a16="http://schemas.microsoft.com/office/drawing/2014/main" id="{399E112F-21A5-4903-82AD-FFA4735752C1}"/>
                </a:ext>
              </a:extLst>
            </p:cNvPr>
            <p:cNvSpPr/>
            <p:nvPr/>
          </p:nvSpPr>
          <p:spPr>
            <a:xfrm>
              <a:off x="5826801" y="198703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9"/>
                    <a:pt x="78" y="78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08;p64">
              <a:extLst>
                <a:ext uri="{FF2B5EF4-FFF2-40B4-BE49-F238E27FC236}">
                  <a16:creationId xmlns:a16="http://schemas.microsoft.com/office/drawing/2014/main" id="{51263A6F-D86F-463B-AA5D-772FBA913AAA}"/>
                </a:ext>
              </a:extLst>
            </p:cNvPr>
            <p:cNvSpPr/>
            <p:nvPr/>
          </p:nvSpPr>
          <p:spPr>
            <a:xfrm>
              <a:off x="5799836" y="198703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5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8"/>
                  </a:cubicBezTo>
                  <a:cubicBezTo>
                    <a:pt x="404" y="29"/>
                    <a:pt x="335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6673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395;p64">
            <a:extLst>
              <a:ext uri="{FF2B5EF4-FFF2-40B4-BE49-F238E27FC236}">
                <a16:creationId xmlns:a16="http://schemas.microsoft.com/office/drawing/2014/main" id="{295B5081-A8EA-4DBE-9B54-8B5B1128370A}"/>
              </a:ext>
            </a:extLst>
          </p:cNvPr>
          <p:cNvGrpSpPr/>
          <p:nvPr/>
        </p:nvGrpSpPr>
        <p:grpSpPr>
          <a:xfrm>
            <a:off x="2758211" y="422728"/>
            <a:ext cx="3627577" cy="4414328"/>
            <a:chOff x="5429388" y="1431080"/>
            <a:chExt cx="494726" cy="602023"/>
          </a:xfrm>
          <a:solidFill>
            <a:schemeClr val="tx1">
              <a:alpha val="10000"/>
            </a:schemeClr>
          </a:solidFill>
        </p:grpSpPr>
        <p:sp>
          <p:nvSpPr>
            <p:cNvPr id="7" name="Google Shape;2396;p64">
              <a:extLst>
                <a:ext uri="{FF2B5EF4-FFF2-40B4-BE49-F238E27FC236}">
                  <a16:creationId xmlns:a16="http://schemas.microsoft.com/office/drawing/2014/main" id="{D427C0E7-9547-4B68-AE6F-8D302F84AA3A}"/>
                </a:ext>
              </a:extLst>
            </p:cNvPr>
            <p:cNvSpPr/>
            <p:nvPr/>
          </p:nvSpPr>
          <p:spPr>
            <a:xfrm>
              <a:off x="5764148" y="1712937"/>
              <a:ext cx="26634" cy="36484"/>
            </a:xfrm>
            <a:custGeom>
              <a:avLst/>
              <a:gdLst/>
              <a:ahLst/>
              <a:cxnLst/>
              <a:rect l="l" t="t" r="r" b="b"/>
              <a:pathLst>
                <a:path w="803" h="1100" extrusionOk="0">
                  <a:moveTo>
                    <a:pt x="503" y="1"/>
                  </a:moveTo>
                  <a:cubicBezTo>
                    <a:pt x="394" y="1"/>
                    <a:pt x="292" y="68"/>
                    <a:pt x="253" y="177"/>
                  </a:cubicBezTo>
                  <a:lnTo>
                    <a:pt x="50" y="745"/>
                  </a:lnTo>
                  <a:cubicBezTo>
                    <a:pt x="0" y="882"/>
                    <a:pt x="72" y="1034"/>
                    <a:pt x="211" y="1084"/>
                  </a:cubicBezTo>
                  <a:cubicBezTo>
                    <a:pt x="240" y="1095"/>
                    <a:pt x="270" y="1100"/>
                    <a:pt x="300" y="1100"/>
                  </a:cubicBezTo>
                  <a:cubicBezTo>
                    <a:pt x="410" y="1100"/>
                    <a:pt x="511" y="1032"/>
                    <a:pt x="550" y="923"/>
                  </a:cubicBezTo>
                  <a:lnTo>
                    <a:pt x="754" y="356"/>
                  </a:lnTo>
                  <a:cubicBezTo>
                    <a:pt x="803" y="218"/>
                    <a:pt x="731" y="66"/>
                    <a:pt x="593" y="17"/>
                  </a:cubicBezTo>
                  <a:cubicBezTo>
                    <a:pt x="564" y="6"/>
                    <a:pt x="533" y="1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97;p64">
              <a:extLst>
                <a:ext uri="{FF2B5EF4-FFF2-40B4-BE49-F238E27FC236}">
                  <a16:creationId xmlns:a16="http://schemas.microsoft.com/office/drawing/2014/main" id="{4D2F4EEB-448B-4171-BEF8-D08981738632}"/>
                </a:ext>
              </a:extLst>
            </p:cNvPr>
            <p:cNvSpPr/>
            <p:nvPr/>
          </p:nvSpPr>
          <p:spPr>
            <a:xfrm>
              <a:off x="5451146" y="1631743"/>
              <a:ext cx="34959" cy="40066"/>
            </a:xfrm>
            <a:custGeom>
              <a:avLst/>
              <a:gdLst/>
              <a:ahLst/>
              <a:cxnLst/>
              <a:rect l="l" t="t" r="r" b="b"/>
              <a:pathLst>
                <a:path w="1054" h="1208" extrusionOk="0">
                  <a:moveTo>
                    <a:pt x="302" y="0"/>
                  </a:moveTo>
                  <a:cubicBezTo>
                    <a:pt x="252" y="0"/>
                    <a:pt x="201" y="15"/>
                    <a:pt x="156" y="45"/>
                  </a:cubicBezTo>
                  <a:cubicBezTo>
                    <a:pt x="33" y="126"/>
                    <a:pt x="0" y="291"/>
                    <a:pt x="81" y="413"/>
                  </a:cubicBezTo>
                  <a:lnTo>
                    <a:pt x="530" y="1089"/>
                  </a:lnTo>
                  <a:cubicBezTo>
                    <a:pt x="580" y="1167"/>
                    <a:pt x="666" y="1208"/>
                    <a:pt x="752" y="1208"/>
                  </a:cubicBezTo>
                  <a:cubicBezTo>
                    <a:pt x="802" y="1208"/>
                    <a:pt x="852" y="1194"/>
                    <a:pt x="898" y="1164"/>
                  </a:cubicBezTo>
                  <a:cubicBezTo>
                    <a:pt x="1021" y="1083"/>
                    <a:pt x="1054" y="917"/>
                    <a:pt x="973" y="795"/>
                  </a:cubicBezTo>
                  <a:lnTo>
                    <a:pt x="524" y="120"/>
                  </a:lnTo>
                  <a:cubicBezTo>
                    <a:pt x="473" y="42"/>
                    <a:pt x="388" y="0"/>
                    <a:pt x="3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98;p64">
              <a:extLst>
                <a:ext uri="{FF2B5EF4-FFF2-40B4-BE49-F238E27FC236}">
                  <a16:creationId xmlns:a16="http://schemas.microsoft.com/office/drawing/2014/main" id="{AC364471-8985-465D-8BE8-1F4A02404D48}"/>
                </a:ext>
              </a:extLst>
            </p:cNvPr>
            <p:cNvSpPr/>
            <p:nvPr/>
          </p:nvSpPr>
          <p:spPr>
            <a:xfrm>
              <a:off x="5485508" y="1683551"/>
              <a:ext cx="31808" cy="35290"/>
            </a:xfrm>
            <a:custGeom>
              <a:avLst/>
              <a:gdLst/>
              <a:ahLst/>
              <a:cxnLst/>
              <a:rect l="l" t="t" r="r" b="b"/>
              <a:pathLst>
                <a:path w="959" h="1064" extrusionOk="0">
                  <a:moveTo>
                    <a:pt x="301" y="0"/>
                  </a:moveTo>
                  <a:cubicBezTo>
                    <a:pt x="251" y="0"/>
                    <a:pt x="200" y="14"/>
                    <a:pt x="155" y="44"/>
                  </a:cubicBezTo>
                  <a:cubicBezTo>
                    <a:pt x="33" y="125"/>
                    <a:pt x="0" y="291"/>
                    <a:pt x="81" y="413"/>
                  </a:cubicBezTo>
                  <a:lnTo>
                    <a:pt x="434" y="945"/>
                  </a:lnTo>
                  <a:cubicBezTo>
                    <a:pt x="485" y="1023"/>
                    <a:pt x="569" y="1064"/>
                    <a:pt x="655" y="1064"/>
                  </a:cubicBezTo>
                  <a:cubicBezTo>
                    <a:pt x="707" y="1064"/>
                    <a:pt x="757" y="1049"/>
                    <a:pt x="802" y="1020"/>
                  </a:cubicBezTo>
                  <a:cubicBezTo>
                    <a:pt x="924" y="939"/>
                    <a:pt x="958" y="773"/>
                    <a:pt x="877" y="651"/>
                  </a:cubicBezTo>
                  <a:lnTo>
                    <a:pt x="524" y="119"/>
                  </a:lnTo>
                  <a:cubicBezTo>
                    <a:pt x="473" y="42"/>
                    <a:pt x="388" y="0"/>
                    <a:pt x="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99;p64">
              <a:extLst>
                <a:ext uri="{FF2B5EF4-FFF2-40B4-BE49-F238E27FC236}">
                  <a16:creationId xmlns:a16="http://schemas.microsoft.com/office/drawing/2014/main" id="{E1B8D6A8-D269-47C1-8DB5-0002F52DC0EF}"/>
                </a:ext>
              </a:extLst>
            </p:cNvPr>
            <p:cNvSpPr/>
            <p:nvPr/>
          </p:nvSpPr>
          <p:spPr>
            <a:xfrm>
              <a:off x="5794795" y="1631743"/>
              <a:ext cx="129320" cy="182355"/>
            </a:xfrm>
            <a:custGeom>
              <a:avLst/>
              <a:gdLst/>
              <a:ahLst/>
              <a:cxnLst/>
              <a:rect l="l" t="t" r="r" b="b"/>
              <a:pathLst>
                <a:path w="3899" h="5498" extrusionOk="0">
                  <a:moveTo>
                    <a:pt x="3596" y="0"/>
                  </a:moveTo>
                  <a:cubicBezTo>
                    <a:pt x="3510" y="0"/>
                    <a:pt x="3425" y="42"/>
                    <a:pt x="3374" y="120"/>
                  </a:cubicBezTo>
                  <a:lnTo>
                    <a:pt x="81" y="5085"/>
                  </a:lnTo>
                  <a:cubicBezTo>
                    <a:pt x="0" y="5207"/>
                    <a:pt x="34" y="5371"/>
                    <a:pt x="156" y="5452"/>
                  </a:cubicBezTo>
                  <a:cubicBezTo>
                    <a:pt x="201" y="5483"/>
                    <a:pt x="252" y="5498"/>
                    <a:pt x="302" y="5498"/>
                  </a:cubicBezTo>
                  <a:cubicBezTo>
                    <a:pt x="388" y="5498"/>
                    <a:pt x="473" y="5456"/>
                    <a:pt x="525" y="5379"/>
                  </a:cubicBezTo>
                  <a:lnTo>
                    <a:pt x="3818" y="413"/>
                  </a:lnTo>
                  <a:cubicBezTo>
                    <a:pt x="3899" y="291"/>
                    <a:pt x="3865" y="126"/>
                    <a:pt x="3743" y="45"/>
                  </a:cubicBezTo>
                  <a:cubicBezTo>
                    <a:pt x="3698" y="15"/>
                    <a:pt x="3647" y="0"/>
                    <a:pt x="3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00;p64">
              <a:extLst>
                <a:ext uri="{FF2B5EF4-FFF2-40B4-BE49-F238E27FC236}">
                  <a16:creationId xmlns:a16="http://schemas.microsoft.com/office/drawing/2014/main" id="{ADCC5FB3-7981-41D0-A568-43909EC56879}"/>
                </a:ext>
              </a:extLst>
            </p:cNvPr>
            <p:cNvSpPr/>
            <p:nvPr/>
          </p:nvSpPr>
          <p:spPr>
            <a:xfrm>
              <a:off x="5471776" y="1432738"/>
              <a:ext cx="80663" cy="80597"/>
            </a:xfrm>
            <a:custGeom>
              <a:avLst/>
              <a:gdLst/>
              <a:ahLst/>
              <a:cxnLst/>
              <a:rect l="l" t="t" r="r" b="b"/>
              <a:pathLst>
                <a:path w="2432" h="2430" extrusionOk="0">
                  <a:moveTo>
                    <a:pt x="1216" y="568"/>
                  </a:moveTo>
                  <a:lnTo>
                    <a:pt x="1863" y="1215"/>
                  </a:lnTo>
                  <a:lnTo>
                    <a:pt x="1216" y="1862"/>
                  </a:lnTo>
                  <a:lnTo>
                    <a:pt x="568" y="1215"/>
                  </a:lnTo>
                  <a:lnTo>
                    <a:pt x="1216" y="568"/>
                  </a:lnTo>
                  <a:close/>
                  <a:moveTo>
                    <a:pt x="1216" y="0"/>
                  </a:moveTo>
                  <a:cubicBezTo>
                    <a:pt x="1097" y="0"/>
                    <a:pt x="986" y="46"/>
                    <a:pt x="903" y="130"/>
                  </a:cubicBezTo>
                  <a:lnTo>
                    <a:pt x="130" y="902"/>
                  </a:lnTo>
                  <a:cubicBezTo>
                    <a:pt x="47" y="985"/>
                    <a:pt x="0" y="1097"/>
                    <a:pt x="0" y="1215"/>
                  </a:cubicBezTo>
                  <a:cubicBezTo>
                    <a:pt x="0" y="1333"/>
                    <a:pt x="47" y="1445"/>
                    <a:pt x="130" y="1528"/>
                  </a:cubicBezTo>
                  <a:lnTo>
                    <a:pt x="903" y="2300"/>
                  </a:lnTo>
                  <a:cubicBezTo>
                    <a:pt x="986" y="2383"/>
                    <a:pt x="1097" y="2429"/>
                    <a:pt x="1216" y="2429"/>
                  </a:cubicBezTo>
                  <a:cubicBezTo>
                    <a:pt x="1334" y="2429"/>
                    <a:pt x="1446" y="2383"/>
                    <a:pt x="1529" y="2300"/>
                  </a:cubicBezTo>
                  <a:lnTo>
                    <a:pt x="2302" y="1528"/>
                  </a:lnTo>
                  <a:cubicBezTo>
                    <a:pt x="2386" y="1445"/>
                    <a:pt x="2432" y="1334"/>
                    <a:pt x="2432" y="1215"/>
                  </a:cubicBezTo>
                  <a:cubicBezTo>
                    <a:pt x="2432" y="1097"/>
                    <a:pt x="2386" y="985"/>
                    <a:pt x="2302" y="902"/>
                  </a:cubicBezTo>
                  <a:lnTo>
                    <a:pt x="1529" y="130"/>
                  </a:lnTo>
                  <a:cubicBezTo>
                    <a:pt x="1446" y="46"/>
                    <a:pt x="1334" y="0"/>
                    <a:pt x="1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01;p64">
              <a:extLst>
                <a:ext uri="{FF2B5EF4-FFF2-40B4-BE49-F238E27FC236}">
                  <a16:creationId xmlns:a16="http://schemas.microsoft.com/office/drawing/2014/main" id="{C0D4EBCE-9AA6-4680-B2C7-3630C1F5620D}"/>
                </a:ext>
              </a:extLst>
            </p:cNvPr>
            <p:cNvSpPr/>
            <p:nvPr/>
          </p:nvSpPr>
          <p:spPr>
            <a:xfrm>
              <a:off x="5837415" y="1556486"/>
              <a:ext cx="63781" cy="637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2" y="569"/>
                  </a:moveTo>
                  <a:lnTo>
                    <a:pt x="1355" y="961"/>
                  </a:lnTo>
                  <a:lnTo>
                    <a:pt x="962" y="1354"/>
                  </a:lnTo>
                  <a:lnTo>
                    <a:pt x="568" y="961"/>
                  </a:lnTo>
                  <a:lnTo>
                    <a:pt x="962" y="569"/>
                  </a:lnTo>
                  <a:close/>
                  <a:moveTo>
                    <a:pt x="962" y="0"/>
                  </a:moveTo>
                  <a:cubicBezTo>
                    <a:pt x="844" y="0"/>
                    <a:pt x="732" y="47"/>
                    <a:pt x="648" y="131"/>
                  </a:cubicBezTo>
                  <a:lnTo>
                    <a:pt x="130" y="648"/>
                  </a:lnTo>
                  <a:cubicBezTo>
                    <a:pt x="47" y="731"/>
                    <a:pt x="1" y="842"/>
                    <a:pt x="1" y="961"/>
                  </a:cubicBezTo>
                  <a:cubicBezTo>
                    <a:pt x="1" y="1079"/>
                    <a:pt x="47" y="1191"/>
                    <a:pt x="130" y="1275"/>
                  </a:cubicBezTo>
                  <a:lnTo>
                    <a:pt x="648" y="1792"/>
                  </a:lnTo>
                  <a:cubicBezTo>
                    <a:pt x="732" y="1876"/>
                    <a:pt x="844" y="1921"/>
                    <a:pt x="962" y="1921"/>
                  </a:cubicBezTo>
                  <a:cubicBezTo>
                    <a:pt x="1080" y="1921"/>
                    <a:pt x="1192" y="1875"/>
                    <a:pt x="1275" y="1792"/>
                  </a:cubicBezTo>
                  <a:lnTo>
                    <a:pt x="1793" y="1275"/>
                  </a:lnTo>
                  <a:cubicBezTo>
                    <a:pt x="1876" y="1191"/>
                    <a:pt x="1923" y="1079"/>
                    <a:pt x="1923" y="961"/>
                  </a:cubicBezTo>
                  <a:cubicBezTo>
                    <a:pt x="1923" y="842"/>
                    <a:pt x="1876" y="731"/>
                    <a:pt x="1793" y="648"/>
                  </a:cubicBezTo>
                  <a:lnTo>
                    <a:pt x="1275" y="130"/>
                  </a:lnTo>
                  <a:cubicBezTo>
                    <a:pt x="1192" y="47"/>
                    <a:pt x="1080" y="0"/>
                    <a:pt x="9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02;p64">
              <a:extLst>
                <a:ext uri="{FF2B5EF4-FFF2-40B4-BE49-F238E27FC236}">
                  <a16:creationId xmlns:a16="http://schemas.microsoft.com/office/drawing/2014/main" id="{62461DAE-A7E5-441E-9809-16018853A55C}"/>
                </a:ext>
              </a:extLst>
            </p:cNvPr>
            <p:cNvSpPr/>
            <p:nvPr/>
          </p:nvSpPr>
          <p:spPr>
            <a:xfrm>
              <a:off x="5429388" y="1520300"/>
              <a:ext cx="63781" cy="637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1" y="570"/>
                  </a:moveTo>
                  <a:lnTo>
                    <a:pt x="1354" y="962"/>
                  </a:lnTo>
                  <a:lnTo>
                    <a:pt x="961" y="1354"/>
                  </a:lnTo>
                  <a:lnTo>
                    <a:pt x="568" y="962"/>
                  </a:lnTo>
                  <a:lnTo>
                    <a:pt x="961" y="570"/>
                  </a:lnTo>
                  <a:close/>
                  <a:moveTo>
                    <a:pt x="961" y="1"/>
                  </a:moveTo>
                  <a:cubicBezTo>
                    <a:pt x="843" y="1"/>
                    <a:pt x="732" y="47"/>
                    <a:pt x="648" y="130"/>
                  </a:cubicBezTo>
                  <a:lnTo>
                    <a:pt x="130" y="648"/>
                  </a:lnTo>
                  <a:cubicBezTo>
                    <a:pt x="46" y="732"/>
                    <a:pt x="0" y="843"/>
                    <a:pt x="0" y="962"/>
                  </a:cubicBezTo>
                  <a:cubicBezTo>
                    <a:pt x="0" y="1080"/>
                    <a:pt x="46" y="1191"/>
                    <a:pt x="130" y="1275"/>
                  </a:cubicBezTo>
                  <a:lnTo>
                    <a:pt x="648" y="1793"/>
                  </a:lnTo>
                  <a:cubicBezTo>
                    <a:pt x="731" y="1876"/>
                    <a:pt x="843" y="1922"/>
                    <a:pt x="961" y="1922"/>
                  </a:cubicBezTo>
                  <a:cubicBezTo>
                    <a:pt x="1080" y="1922"/>
                    <a:pt x="1191" y="1876"/>
                    <a:pt x="1274" y="1793"/>
                  </a:cubicBezTo>
                  <a:lnTo>
                    <a:pt x="1793" y="1275"/>
                  </a:lnTo>
                  <a:cubicBezTo>
                    <a:pt x="1877" y="1192"/>
                    <a:pt x="1922" y="1080"/>
                    <a:pt x="1922" y="962"/>
                  </a:cubicBezTo>
                  <a:cubicBezTo>
                    <a:pt x="1922" y="843"/>
                    <a:pt x="1877" y="732"/>
                    <a:pt x="1793" y="649"/>
                  </a:cubicBezTo>
                  <a:lnTo>
                    <a:pt x="1274" y="130"/>
                  </a:lnTo>
                  <a:cubicBezTo>
                    <a:pt x="1191" y="47"/>
                    <a:pt x="1080" y="1"/>
                    <a:pt x="9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03;p64">
              <a:extLst>
                <a:ext uri="{FF2B5EF4-FFF2-40B4-BE49-F238E27FC236}">
                  <a16:creationId xmlns:a16="http://schemas.microsoft.com/office/drawing/2014/main" id="{12B21CF8-5915-45F9-9742-A4E63FAA44D9}"/>
                </a:ext>
              </a:extLst>
            </p:cNvPr>
            <p:cNvSpPr/>
            <p:nvPr/>
          </p:nvSpPr>
          <p:spPr>
            <a:xfrm>
              <a:off x="5461627" y="1769189"/>
              <a:ext cx="63814" cy="63748"/>
            </a:xfrm>
            <a:custGeom>
              <a:avLst/>
              <a:gdLst/>
              <a:ahLst/>
              <a:cxnLst/>
              <a:rect l="l" t="t" r="r" b="b"/>
              <a:pathLst>
                <a:path w="1924" h="1922" extrusionOk="0">
                  <a:moveTo>
                    <a:pt x="963" y="569"/>
                  </a:moveTo>
                  <a:lnTo>
                    <a:pt x="1355" y="961"/>
                  </a:lnTo>
                  <a:lnTo>
                    <a:pt x="963" y="1354"/>
                  </a:lnTo>
                  <a:lnTo>
                    <a:pt x="569" y="961"/>
                  </a:lnTo>
                  <a:lnTo>
                    <a:pt x="963" y="569"/>
                  </a:lnTo>
                  <a:close/>
                  <a:moveTo>
                    <a:pt x="963" y="0"/>
                  </a:moveTo>
                  <a:cubicBezTo>
                    <a:pt x="843" y="0"/>
                    <a:pt x="733" y="47"/>
                    <a:pt x="648" y="131"/>
                  </a:cubicBezTo>
                  <a:lnTo>
                    <a:pt x="131" y="648"/>
                  </a:lnTo>
                  <a:cubicBezTo>
                    <a:pt x="47" y="731"/>
                    <a:pt x="0" y="842"/>
                    <a:pt x="0" y="961"/>
                  </a:cubicBezTo>
                  <a:cubicBezTo>
                    <a:pt x="0" y="1079"/>
                    <a:pt x="47" y="1191"/>
                    <a:pt x="131" y="1275"/>
                  </a:cubicBezTo>
                  <a:lnTo>
                    <a:pt x="648" y="1792"/>
                  </a:lnTo>
                  <a:cubicBezTo>
                    <a:pt x="733" y="1875"/>
                    <a:pt x="843" y="1921"/>
                    <a:pt x="963" y="1921"/>
                  </a:cubicBezTo>
                  <a:cubicBezTo>
                    <a:pt x="1081" y="1921"/>
                    <a:pt x="1191" y="1875"/>
                    <a:pt x="1276" y="1792"/>
                  </a:cubicBezTo>
                  <a:lnTo>
                    <a:pt x="1793" y="1275"/>
                  </a:lnTo>
                  <a:cubicBezTo>
                    <a:pt x="1877" y="1191"/>
                    <a:pt x="1924" y="1079"/>
                    <a:pt x="1924" y="961"/>
                  </a:cubicBezTo>
                  <a:cubicBezTo>
                    <a:pt x="1924" y="842"/>
                    <a:pt x="1877" y="731"/>
                    <a:pt x="1793" y="648"/>
                  </a:cubicBezTo>
                  <a:lnTo>
                    <a:pt x="1276" y="131"/>
                  </a:lnTo>
                  <a:cubicBezTo>
                    <a:pt x="1191" y="47"/>
                    <a:pt x="1081" y="0"/>
                    <a:pt x="9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04;p64">
              <a:extLst>
                <a:ext uri="{FF2B5EF4-FFF2-40B4-BE49-F238E27FC236}">
                  <a16:creationId xmlns:a16="http://schemas.microsoft.com/office/drawing/2014/main" id="{1A32B390-C920-4BD1-B208-0E69279808BB}"/>
                </a:ext>
              </a:extLst>
            </p:cNvPr>
            <p:cNvSpPr/>
            <p:nvPr/>
          </p:nvSpPr>
          <p:spPr>
            <a:xfrm>
              <a:off x="5810383" y="1835060"/>
              <a:ext cx="63781" cy="637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1" y="568"/>
                  </a:moveTo>
                  <a:lnTo>
                    <a:pt x="1355" y="960"/>
                  </a:lnTo>
                  <a:lnTo>
                    <a:pt x="961" y="1352"/>
                  </a:lnTo>
                  <a:lnTo>
                    <a:pt x="568" y="960"/>
                  </a:lnTo>
                  <a:lnTo>
                    <a:pt x="961" y="568"/>
                  </a:lnTo>
                  <a:close/>
                  <a:moveTo>
                    <a:pt x="961" y="0"/>
                  </a:moveTo>
                  <a:cubicBezTo>
                    <a:pt x="842" y="0"/>
                    <a:pt x="731" y="46"/>
                    <a:pt x="648" y="129"/>
                  </a:cubicBezTo>
                  <a:lnTo>
                    <a:pt x="130" y="647"/>
                  </a:lnTo>
                  <a:cubicBezTo>
                    <a:pt x="46" y="730"/>
                    <a:pt x="0" y="842"/>
                    <a:pt x="0" y="960"/>
                  </a:cubicBezTo>
                  <a:cubicBezTo>
                    <a:pt x="0" y="1079"/>
                    <a:pt x="46" y="1190"/>
                    <a:pt x="130" y="1273"/>
                  </a:cubicBezTo>
                  <a:lnTo>
                    <a:pt x="648" y="1792"/>
                  </a:lnTo>
                  <a:cubicBezTo>
                    <a:pt x="731" y="1875"/>
                    <a:pt x="842" y="1921"/>
                    <a:pt x="961" y="1921"/>
                  </a:cubicBezTo>
                  <a:cubicBezTo>
                    <a:pt x="1079" y="1921"/>
                    <a:pt x="1190" y="1875"/>
                    <a:pt x="1275" y="1792"/>
                  </a:cubicBezTo>
                  <a:lnTo>
                    <a:pt x="1793" y="1273"/>
                  </a:lnTo>
                  <a:cubicBezTo>
                    <a:pt x="1876" y="1190"/>
                    <a:pt x="1922" y="1079"/>
                    <a:pt x="1922" y="960"/>
                  </a:cubicBezTo>
                  <a:cubicBezTo>
                    <a:pt x="1922" y="842"/>
                    <a:pt x="1876" y="730"/>
                    <a:pt x="1793" y="647"/>
                  </a:cubicBezTo>
                  <a:lnTo>
                    <a:pt x="1275" y="129"/>
                  </a:lnTo>
                  <a:cubicBezTo>
                    <a:pt x="1191" y="46"/>
                    <a:pt x="1079" y="0"/>
                    <a:pt x="9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05;p64">
              <a:extLst>
                <a:ext uri="{FF2B5EF4-FFF2-40B4-BE49-F238E27FC236}">
                  <a16:creationId xmlns:a16="http://schemas.microsoft.com/office/drawing/2014/main" id="{F6BB9C5B-543A-4E26-AD2E-C0653FCF6938}"/>
                </a:ext>
              </a:extLst>
            </p:cNvPr>
            <p:cNvSpPr/>
            <p:nvPr/>
          </p:nvSpPr>
          <p:spPr>
            <a:xfrm>
              <a:off x="5500765" y="1431080"/>
              <a:ext cx="376949" cy="602023"/>
            </a:xfrm>
            <a:custGeom>
              <a:avLst/>
              <a:gdLst/>
              <a:ahLst/>
              <a:cxnLst/>
              <a:rect l="l" t="t" r="r" b="b"/>
              <a:pathLst>
                <a:path w="11365" h="18151" extrusionOk="0">
                  <a:moveTo>
                    <a:pt x="2212" y="2801"/>
                  </a:moveTo>
                  <a:lnTo>
                    <a:pt x="5368" y="4621"/>
                  </a:lnTo>
                  <a:lnTo>
                    <a:pt x="5368" y="8260"/>
                  </a:lnTo>
                  <a:lnTo>
                    <a:pt x="2235" y="6454"/>
                  </a:lnTo>
                  <a:cubicBezTo>
                    <a:pt x="2226" y="6446"/>
                    <a:pt x="2215" y="6424"/>
                    <a:pt x="2212" y="6413"/>
                  </a:cubicBezTo>
                  <a:lnTo>
                    <a:pt x="2212" y="2801"/>
                  </a:lnTo>
                  <a:close/>
                  <a:moveTo>
                    <a:pt x="5634" y="533"/>
                  </a:moveTo>
                  <a:cubicBezTo>
                    <a:pt x="5645" y="533"/>
                    <a:pt x="5654" y="535"/>
                    <a:pt x="5658" y="536"/>
                  </a:cubicBezTo>
                  <a:lnTo>
                    <a:pt x="8789" y="2341"/>
                  </a:lnTo>
                  <a:lnTo>
                    <a:pt x="8025" y="2781"/>
                  </a:lnTo>
                  <a:cubicBezTo>
                    <a:pt x="7899" y="2854"/>
                    <a:pt x="7855" y="3017"/>
                    <a:pt x="7928" y="3145"/>
                  </a:cubicBezTo>
                  <a:cubicBezTo>
                    <a:pt x="7977" y="3230"/>
                    <a:pt x="8066" y="3277"/>
                    <a:pt x="8159" y="3277"/>
                  </a:cubicBezTo>
                  <a:cubicBezTo>
                    <a:pt x="8204" y="3277"/>
                    <a:pt x="8249" y="3266"/>
                    <a:pt x="8291" y="3241"/>
                  </a:cubicBezTo>
                  <a:lnTo>
                    <a:pt x="9055" y="2801"/>
                  </a:lnTo>
                  <a:lnTo>
                    <a:pt x="9055" y="6413"/>
                  </a:lnTo>
                  <a:cubicBezTo>
                    <a:pt x="9053" y="6424"/>
                    <a:pt x="9041" y="6446"/>
                    <a:pt x="9031" y="6454"/>
                  </a:cubicBezTo>
                  <a:lnTo>
                    <a:pt x="5899" y="8260"/>
                  </a:lnTo>
                  <a:lnTo>
                    <a:pt x="5899" y="4621"/>
                  </a:lnTo>
                  <a:lnTo>
                    <a:pt x="7015" y="3977"/>
                  </a:lnTo>
                  <a:cubicBezTo>
                    <a:pt x="7142" y="3905"/>
                    <a:pt x="7185" y="3741"/>
                    <a:pt x="7112" y="3614"/>
                  </a:cubicBezTo>
                  <a:cubicBezTo>
                    <a:pt x="7064" y="3529"/>
                    <a:pt x="6975" y="3481"/>
                    <a:pt x="6883" y="3481"/>
                  </a:cubicBezTo>
                  <a:cubicBezTo>
                    <a:pt x="6837" y="3481"/>
                    <a:pt x="6791" y="3493"/>
                    <a:pt x="6749" y="3517"/>
                  </a:cubicBezTo>
                  <a:lnTo>
                    <a:pt x="5633" y="4160"/>
                  </a:lnTo>
                  <a:lnTo>
                    <a:pt x="2479" y="2341"/>
                  </a:lnTo>
                  <a:lnTo>
                    <a:pt x="5609" y="536"/>
                  </a:lnTo>
                  <a:cubicBezTo>
                    <a:pt x="5613" y="535"/>
                    <a:pt x="5622" y="533"/>
                    <a:pt x="5634" y="533"/>
                  </a:cubicBezTo>
                  <a:close/>
                  <a:moveTo>
                    <a:pt x="2781" y="16464"/>
                  </a:moveTo>
                  <a:lnTo>
                    <a:pt x="2781" y="17619"/>
                  </a:lnTo>
                  <a:lnTo>
                    <a:pt x="620" y="17619"/>
                  </a:lnTo>
                  <a:cubicBezTo>
                    <a:pt x="572" y="17619"/>
                    <a:pt x="532" y="17578"/>
                    <a:pt x="532" y="17529"/>
                  </a:cubicBezTo>
                  <a:lnTo>
                    <a:pt x="532" y="16552"/>
                  </a:lnTo>
                  <a:cubicBezTo>
                    <a:pt x="532" y="16504"/>
                    <a:pt x="572" y="16464"/>
                    <a:pt x="620" y="16464"/>
                  </a:cubicBezTo>
                  <a:close/>
                  <a:moveTo>
                    <a:pt x="9153" y="15743"/>
                  </a:moveTo>
                  <a:cubicBezTo>
                    <a:pt x="9340" y="15743"/>
                    <a:pt x="9512" y="15815"/>
                    <a:pt x="9640" y="15932"/>
                  </a:cubicBezTo>
                  <a:lnTo>
                    <a:pt x="5606" y="15932"/>
                  </a:lnTo>
                  <a:cubicBezTo>
                    <a:pt x="5459" y="15932"/>
                    <a:pt x="5340" y="16051"/>
                    <a:pt x="5340" y="16198"/>
                  </a:cubicBezTo>
                  <a:cubicBezTo>
                    <a:pt x="5340" y="16345"/>
                    <a:pt x="5459" y="16464"/>
                    <a:pt x="5606" y="16464"/>
                  </a:cubicBezTo>
                  <a:lnTo>
                    <a:pt x="8053" y="16464"/>
                  </a:lnTo>
                  <a:lnTo>
                    <a:pt x="8053" y="17619"/>
                  </a:lnTo>
                  <a:lnTo>
                    <a:pt x="3311" y="17619"/>
                  </a:lnTo>
                  <a:lnTo>
                    <a:pt x="3311" y="16464"/>
                  </a:lnTo>
                  <a:lnTo>
                    <a:pt x="3940" y="16464"/>
                  </a:lnTo>
                  <a:cubicBezTo>
                    <a:pt x="4087" y="16464"/>
                    <a:pt x="4206" y="16345"/>
                    <a:pt x="4206" y="16198"/>
                  </a:cubicBezTo>
                  <a:cubicBezTo>
                    <a:pt x="4206" y="16051"/>
                    <a:pt x="4088" y="15932"/>
                    <a:pt x="3940" y="15932"/>
                  </a:cubicBezTo>
                  <a:lnTo>
                    <a:pt x="1724" y="15932"/>
                  </a:lnTo>
                  <a:cubicBezTo>
                    <a:pt x="1852" y="15815"/>
                    <a:pt x="2024" y="15743"/>
                    <a:pt x="2212" y="15743"/>
                  </a:cubicBezTo>
                  <a:close/>
                  <a:moveTo>
                    <a:pt x="10744" y="16464"/>
                  </a:moveTo>
                  <a:cubicBezTo>
                    <a:pt x="10792" y="16464"/>
                    <a:pt x="10832" y="16505"/>
                    <a:pt x="10832" y="16552"/>
                  </a:cubicBezTo>
                  <a:lnTo>
                    <a:pt x="10832" y="17529"/>
                  </a:lnTo>
                  <a:cubicBezTo>
                    <a:pt x="10832" y="17578"/>
                    <a:pt x="10792" y="17619"/>
                    <a:pt x="10744" y="17619"/>
                  </a:cubicBezTo>
                  <a:lnTo>
                    <a:pt x="8585" y="17619"/>
                  </a:lnTo>
                  <a:lnTo>
                    <a:pt x="8585" y="16464"/>
                  </a:lnTo>
                  <a:close/>
                  <a:moveTo>
                    <a:pt x="5633" y="1"/>
                  </a:moveTo>
                  <a:cubicBezTo>
                    <a:pt x="5560" y="1"/>
                    <a:pt x="5450" y="13"/>
                    <a:pt x="5347" y="73"/>
                  </a:cubicBezTo>
                  <a:lnTo>
                    <a:pt x="1966" y="2023"/>
                  </a:lnTo>
                  <a:cubicBezTo>
                    <a:pt x="1800" y="2118"/>
                    <a:pt x="1680" y="2326"/>
                    <a:pt x="1680" y="2518"/>
                  </a:cubicBezTo>
                  <a:lnTo>
                    <a:pt x="1680" y="6417"/>
                  </a:lnTo>
                  <a:cubicBezTo>
                    <a:pt x="1680" y="6555"/>
                    <a:pt x="1743" y="6700"/>
                    <a:pt x="1839" y="6808"/>
                  </a:cubicBezTo>
                  <a:lnTo>
                    <a:pt x="4644" y="14638"/>
                  </a:lnTo>
                  <a:lnTo>
                    <a:pt x="816" y="8866"/>
                  </a:lnTo>
                  <a:cubicBezTo>
                    <a:pt x="765" y="8789"/>
                    <a:pt x="681" y="8747"/>
                    <a:pt x="595" y="8747"/>
                  </a:cubicBezTo>
                  <a:cubicBezTo>
                    <a:pt x="544" y="8747"/>
                    <a:pt x="493" y="8761"/>
                    <a:pt x="448" y="8792"/>
                  </a:cubicBezTo>
                  <a:cubicBezTo>
                    <a:pt x="325" y="8873"/>
                    <a:pt x="292" y="9037"/>
                    <a:pt x="373" y="9159"/>
                  </a:cubicBezTo>
                  <a:lnTo>
                    <a:pt x="4386" y="15211"/>
                  </a:lnTo>
                  <a:lnTo>
                    <a:pt x="2212" y="15211"/>
                  </a:lnTo>
                  <a:cubicBezTo>
                    <a:pt x="1710" y="15211"/>
                    <a:pt x="1276" y="15507"/>
                    <a:pt x="1075" y="15932"/>
                  </a:cubicBezTo>
                  <a:lnTo>
                    <a:pt x="620" y="15932"/>
                  </a:lnTo>
                  <a:cubicBezTo>
                    <a:pt x="278" y="15932"/>
                    <a:pt x="0" y="16210"/>
                    <a:pt x="0" y="16553"/>
                  </a:cubicBezTo>
                  <a:lnTo>
                    <a:pt x="0" y="17530"/>
                  </a:lnTo>
                  <a:cubicBezTo>
                    <a:pt x="0" y="17872"/>
                    <a:pt x="278" y="18151"/>
                    <a:pt x="620" y="18151"/>
                  </a:cubicBezTo>
                  <a:lnTo>
                    <a:pt x="10744" y="18151"/>
                  </a:lnTo>
                  <a:cubicBezTo>
                    <a:pt x="11086" y="18151"/>
                    <a:pt x="11364" y="17872"/>
                    <a:pt x="11364" y="17530"/>
                  </a:cubicBezTo>
                  <a:lnTo>
                    <a:pt x="11364" y="16553"/>
                  </a:lnTo>
                  <a:cubicBezTo>
                    <a:pt x="11364" y="16210"/>
                    <a:pt x="11086" y="15932"/>
                    <a:pt x="10744" y="15932"/>
                  </a:cubicBezTo>
                  <a:lnTo>
                    <a:pt x="10289" y="15932"/>
                  </a:lnTo>
                  <a:cubicBezTo>
                    <a:pt x="10088" y="15506"/>
                    <a:pt x="9655" y="15211"/>
                    <a:pt x="9153" y="15211"/>
                  </a:cubicBezTo>
                  <a:lnTo>
                    <a:pt x="6880" y="15211"/>
                  </a:lnTo>
                  <a:lnTo>
                    <a:pt x="8120" y="13342"/>
                  </a:lnTo>
                  <a:cubicBezTo>
                    <a:pt x="8201" y="13220"/>
                    <a:pt x="8167" y="13055"/>
                    <a:pt x="8045" y="12974"/>
                  </a:cubicBezTo>
                  <a:cubicBezTo>
                    <a:pt x="8000" y="12944"/>
                    <a:pt x="7949" y="12930"/>
                    <a:pt x="7899" y="12930"/>
                  </a:cubicBezTo>
                  <a:cubicBezTo>
                    <a:pt x="7812" y="12930"/>
                    <a:pt x="7728" y="12972"/>
                    <a:pt x="7677" y="13049"/>
                  </a:cubicBezTo>
                  <a:lnTo>
                    <a:pt x="6623" y="14637"/>
                  </a:lnTo>
                  <a:lnTo>
                    <a:pt x="8250" y="10095"/>
                  </a:lnTo>
                  <a:cubicBezTo>
                    <a:pt x="8299" y="9956"/>
                    <a:pt x="8227" y="9804"/>
                    <a:pt x="8090" y="9755"/>
                  </a:cubicBezTo>
                  <a:cubicBezTo>
                    <a:pt x="8060" y="9744"/>
                    <a:pt x="8030" y="9739"/>
                    <a:pt x="8000" y="9739"/>
                  </a:cubicBezTo>
                  <a:cubicBezTo>
                    <a:pt x="7891" y="9739"/>
                    <a:pt x="7789" y="9807"/>
                    <a:pt x="7749" y="9916"/>
                  </a:cubicBezTo>
                  <a:lnTo>
                    <a:pt x="5899" y="15080"/>
                  </a:lnTo>
                  <a:lnTo>
                    <a:pt x="5899" y="11102"/>
                  </a:lnTo>
                  <a:cubicBezTo>
                    <a:pt x="5899" y="10955"/>
                    <a:pt x="5781" y="10836"/>
                    <a:pt x="5634" y="10836"/>
                  </a:cubicBezTo>
                  <a:cubicBezTo>
                    <a:pt x="5487" y="10836"/>
                    <a:pt x="5368" y="10955"/>
                    <a:pt x="5368" y="11102"/>
                  </a:cubicBezTo>
                  <a:lnTo>
                    <a:pt x="5368" y="15080"/>
                  </a:lnTo>
                  <a:lnTo>
                    <a:pt x="2565" y="7258"/>
                  </a:lnTo>
                  <a:lnTo>
                    <a:pt x="5347" y="8862"/>
                  </a:lnTo>
                  <a:cubicBezTo>
                    <a:pt x="5355" y="8866"/>
                    <a:pt x="5361" y="8869"/>
                    <a:pt x="5368" y="8872"/>
                  </a:cubicBezTo>
                  <a:lnTo>
                    <a:pt x="5368" y="10004"/>
                  </a:lnTo>
                  <a:cubicBezTo>
                    <a:pt x="5368" y="10152"/>
                    <a:pt x="5487" y="10270"/>
                    <a:pt x="5634" y="10270"/>
                  </a:cubicBezTo>
                  <a:cubicBezTo>
                    <a:pt x="5781" y="10270"/>
                    <a:pt x="5900" y="10152"/>
                    <a:pt x="5900" y="10004"/>
                  </a:cubicBezTo>
                  <a:lnTo>
                    <a:pt x="5900" y="8872"/>
                  </a:lnTo>
                  <a:cubicBezTo>
                    <a:pt x="5906" y="8869"/>
                    <a:pt x="5913" y="8866"/>
                    <a:pt x="5920" y="8862"/>
                  </a:cubicBezTo>
                  <a:lnTo>
                    <a:pt x="8702" y="7258"/>
                  </a:lnTo>
                  <a:lnTo>
                    <a:pt x="8461" y="7930"/>
                  </a:lnTo>
                  <a:cubicBezTo>
                    <a:pt x="8411" y="8069"/>
                    <a:pt x="8483" y="8221"/>
                    <a:pt x="8622" y="8270"/>
                  </a:cubicBezTo>
                  <a:cubicBezTo>
                    <a:pt x="8651" y="8282"/>
                    <a:pt x="8681" y="8286"/>
                    <a:pt x="8711" y="8286"/>
                  </a:cubicBezTo>
                  <a:cubicBezTo>
                    <a:pt x="8820" y="8286"/>
                    <a:pt x="8923" y="8219"/>
                    <a:pt x="8962" y="8110"/>
                  </a:cubicBezTo>
                  <a:lnTo>
                    <a:pt x="9428" y="6808"/>
                  </a:lnTo>
                  <a:cubicBezTo>
                    <a:pt x="9524" y="6700"/>
                    <a:pt x="9587" y="6555"/>
                    <a:pt x="9587" y="6416"/>
                  </a:cubicBezTo>
                  <a:lnTo>
                    <a:pt x="9587" y="2518"/>
                  </a:lnTo>
                  <a:cubicBezTo>
                    <a:pt x="9587" y="2326"/>
                    <a:pt x="9467" y="2118"/>
                    <a:pt x="9300" y="2023"/>
                  </a:cubicBezTo>
                  <a:lnTo>
                    <a:pt x="5919" y="73"/>
                  </a:lnTo>
                  <a:cubicBezTo>
                    <a:pt x="5817" y="13"/>
                    <a:pt x="5707" y="1"/>
                    <a:pt x="56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06;p64">
              <a:extLst>
                <a:ext uri="{FF2B5EF4-FFF2-40B4-BE49-F238E27FC236}">
                  <a16:creationId xmlns:a16="http://schemas.microsoft.com/office/drawing/2014/main" id="{FB5FE20D-A481-40E9-9D7D-E061779C8EE5}"/>
                </a:ext>
              </a:extLst>
            </p:cNvPr>
            <p:cNvSpPr/>
            <p:nvPr/>
          </p:nvSpPr>
          <p:spPr>
            <a:xfrm>
              <a:off x="5531179" y="1987033"/>
              <a:ext cx="45804" cy="17678"/>
            </a:xfrm>
            <a:custGeom>
              <a:avLst/>
              <a:gdLst/>
              <a:ahLst/>
              <a:cxnLst/>
              <a:rect l="l" t="t" r="r" b="b"/>
              <a:pathLst>
                <a:path w="1381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14" y="532"/>
                  </a:lnTo>
                  <a:cubicBezTo>
                    <a:pt x="1261" y="532"/>
                    <a:pt x="1380" y="413"/>
                    <a:pt x="1380" y="266"/>
                  </a:cubicBezTo>
                  <a:cubicBezTo>
                    <a:pt x="1380" y="120"/>
                    <a:pt x="1261" y="0"/>
                    <a:pt x="11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07;p64">
              <a:extLst>
                <a:ext uri="{FF2B5EF4-FFF2-40B4-BE49-F238E27FC236}">
                  <a16:creationId xmlns:a16="http://schemas.microsoft.com/office/drawing/2014/main" id="{0D7031BF-F95D-4DAF-A860-2D9801556782}"/>
                </a:ext>
              </a:extLst>
            </p:cNvPr>
            <p:cNvSpPr/>
            <p:nvPr/>
          </p:nvSpPr>
          <p:spPr>
            <a:xfrm>
              <a:off x="5826801" y="198703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9"/>
                    <a:pt x="78" y="78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08;p64">
              <a:extLst>
                <a:ext uri="{FF2B5EF4-FFF2-40B4-BE49-F238E27FC236}">
                  <a16:creationId xmlns:a16="http://schemas.microsoft.com/office/drawing/2014/main" id="{07175487-5B63-4B26-900A-5BFBDAD123B1}"/>
                </a:ext>
              </a:extLst>
            </p:cNvPr>
            <p:cNvSpPr/>
            <p:nvPr/>
          </p:nvSpPr>
          <p:spPr>
            <a:xfrm>
              <a:off x="5799836" y="198703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5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8"/>
                  </a:cubicBezTo>
                  <a:cubicBezTo>
                    <a:pt x="404" y="29"/>
                    <a:pt x="335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C135F4-A0D0-4DE6-9687-626E26D8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029" y="381906"/>
            <a:ext cx="4350285" cy="474437"/>
          </a:xfrm>
        </p:spPr>
        <p:txBody>
          <a:bodyPr/>
          <a:lstStyle/>
          <a:p>
            <a:pPr rtl="1"/>
            <a:r>
              <a:rPr lang="fa-IR" dirty="0">
                <a:solidFill>
                  <a:srgbClr val="00FB87"/>
                </a:solidFill>
              </a:rPr>
              <a:t>تحلیل عملکرد مدل </a:t>
            </a:r>
            <a:r>
              <a:rPr lang="en-US" dirty="0">
                <a:solidFill>
                  <a:srgbClr val="00FB87"/>
                </a:solidFill>
              </a:rPr>
              <a:t>MLP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09298-99C4-4132-84C0-635AFA4BD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3047" y="777421"/>
            <a:ext cx="5455810" cy="3816349"/>
          </a:xfrm>
        </p:spPr>
        <p:txBody>
          <a:bodyPr/>
          <a:lstStyle/>
          <a:p>
            <a:pPr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مدل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MLP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با دقت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93.48%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حدود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1.2%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از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دقیق‌تر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عمل کرده است. استفاده از ۱۴۳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نورون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و تابع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فعال‌ساز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به شبکه اجازه داده تا الگوهای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غیرخطی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بسیار ظریف در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لرزش‌های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بدن را بهتر از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شناسایی کند.</a:t>
            </a:r>
            <a:endParaRPr lang="en-US" sz="1800" dirty="0">
              <a:solidFill>
                <a:srgbClr val="6995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اگر به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ماتریس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نگاه کنیم،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MLP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تعداد خطاهای کمتری در تفکیک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Sitting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از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Standing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نسبت به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دارد</a:t>
            </a:r>
          </a:p>
          <a:p>
            <a:pPr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با وجود دقت بالاتر این مدل به دلیل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لایه‌های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عصبی، حافظه و پردازش بیشتری نسبت به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مصرف </a:t>
            </a:r>
            <a:r>
              <a:rPr lang="fa-IR" sz="1800" dirty="0" err="1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می‌کند</a:t>
            </a:r>
            <a:r>
              <a:rPr lang="fa-IR" sz="1800" dirty="0">
                <a:solidFill>
                  <a:srgbClr val="6995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3698F4D-3117-4EE0-8AFA-E97043BA96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87086" y="1226002"/>
            <a:ext cx="3514018" cy="2691496"/>
          </a:xfrm>
        </p:spPr>
      </p:pic>
    </p:spTree>
    <p:extLst>
      <p:ext uri="{BB962C8B-B14F-4D97-AF65-F5344CB8AC3E}">
        <p14:creationId xmlns:p14="http://schemas.microsoft.com/office/powerpoint/2010/main" val="321416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1EFD-E7CE-4881-9E06-76BF341E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0"/>
            <a:ext cx="7710900" cy="753518"/>
          </a:xfrm>
        </p:spPr>
        <p:txBody>
          <a:bodyPr anchor="ctr"/>
          <a:lstStyle/>
          <a:p>
            <a:r>
              <a:rPr lang="fa-IR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معرفی موضوع</a:t>
            </a:r>
            <a:endParaRPr lang="en-US" sz="4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6E426F-DB9D-4F53-8C67-7D7CABC408BD}"/>
              </a:ext>
            </a:extLst>
          </p:cNvPr>
          <p:cNvSpPr txBox="1">
            <a:spLocks/>
          </p:cNvSpPr>
          <p:nvPr/>
        </p:nvSpPr>
        <p:spPr>
          <a:xfrm>
            <a:off x="0" y="1950245"/>
            <a:ext cx="5866124" cy="180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r" rtl="1">
              <a:lnSpc>
                <a:spcPct val="150000"/>
              </a:lnSpc>
              <a:buNone/>
            </a:pPr>
            <a:r>
              <a:rPr lang="fa-IR" sz="2400" b="1" dirty="0">
                <a:solidFill>
                  <a:schemeClr val="tx2">
                    <a:lumMod val="60000"/>
                    <a:lumOff val="40000"/>
                  </a:schemeClr>
                </a:solidFill>
                <a:cs typeface="B Elham" panose="00000400000000000000" pitchFamily="2" charset="-78"/>
              </a:rPr>
              <a:t>هدف اصلی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cs typeface="B Elham" panose="00000400000000000000" pitchFamily="2" charset="-78"/>
            </a:endParaRPr>
          </a:p>
          <a:p>
            <a:pPr algn="r" rtl="1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طراحی یک سیستم یادگیری ماشین که بتواند با دقت بالا، نوع فعالیت فرد را تشخیص دهد.</a:t>
            </a:r>
          </a:p>
          <a:p>
            <a:pPr algn="r" rtl="1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کاهش پیچیدگی </a:t>
            </a:r>
            <a:r>
              <a:rPr lang="fa-IR" sz="1800" dirty="0" err="1">
                <a:solidFill>
                  <a:schemeClr val="accent1"/>
                </a:solidFill>
                <a:cs typeface="B Elham" panose="00000400000000000000" pitchFamily="2" charset="-78"/>
              </a:rPr>
              <a:t>محاسباتی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 با استفاده از روش </a:t>
            </a:r>
            <a:r>
              <a:rPr lang="en-US" sz="1800" dirty="0">
                <a:solidFill>
                  <a:schemeClr val="accent1"/>
                </a:solidFill>
                <a:cs typeface="B Elham" panose="00000400000000000000" pitchFamily="2" charset="-78"/>
              </a:rPr>
              <a:t>PCA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B Elham" panose="00000400000000000000" pitchFamily="2" charset="-78"/>
              </a:rPr>
              <a:t> 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جهت </a:t>
            </a:r>
            <a:r>
              <a:rPr lang="fa-IR" sz="1800" dirty="0" err="1">
                <a:solidFill>
                  <a:schemeClr val="accent1"/>
                </a:solidFill>
                <a:cs typeface="B Elham" panose="00000400000000000000" pitchFamily="2" charset="-78"/>
              </a:rPr>
              <a:t>آماده‌سازی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 مدل برای اجرا در </a:t>
            </a:r>
            <a:r>
              <a:rPr lang="fa-IR" sz="1800" dirty="0" err="1">
                <a:solidFill>
                  <a:schemeClr val="accent1"/>
                </a:solidFill>
                <a:cs typeface="B Elham" panose="00000400000000000000" pitchFamily="2" charset="-78"/>
              </a:rPr>
              <a:t>سیستم‌های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 با منابع محدود.</a:t>
            </a:r>
          </a:p>
          <a:p>
            <a:pPr algn="r" rtl="1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مقایسه هوشمند دو </a:t>
            </a:r>
            <a:r>
              <a:rPr lang="fa-IR" sz="1800" dirty="0" err="1">
                <a:solidFill>
                  <a:schemeClr val="accent1"/>
                </a:solidFill>
                <a:cs typeface="B Elham" panose="00000400000000000000" pitchFamily="2" charset="-78"/>
              </a:rPr>
              <a:t>الگوریتم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B Elham" panose="00000400000000000000" pitchFamily="2" charset="-78"/>
              </a:rPr>
              <a:t>SVM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B Elham" panose="00000400000000000000" pitchFamily="2" charset="-78"/>
              </a:rPr>
              <a:t> 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و </a:t>
            </a:r>
            <a:r>
              <a:rPr lang="en-US" sz="1800" dirty="0">
                <a:solidFill>
                  <a:schemeClr val="accent1"/>
                </a:solidFill>
                <a:cs typeface="B Elham" panose="00000400000000000000" pitchFamily="2" charset="-78"/>
              </a:rPr>
              <a:t>MLP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B Elham" panose="00000400000000000000" pitchFamily="2" charset="-78"/>
              </a:rPr>
              <a:t> 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برای پیدا کردن </a:t>
            </a:r>
            <a:r>
              <a:rPr lang="fa-IR" sz="1800" dirty="0" err="1">
                <a:solidFill>
                  <a:schemeClr val="accent1"/>
                </a:solidFill>
                <a:cs typeface="B Elham" panose="00000400000000000000" pitchFamily="2" charset="-78"/>
              </a:rPr>
              <a:t>بهینه‌ترین</a:t>
            </a:r>
            <a:r>
              <a:rPr lang="fa-IR" sz="1800" dirty="0">
                <a:solidFill>
                  <a:schemeClr val="accent1"/>
                </a:solidFill>
                <a:cs typeface="B Elham" panose="00000400000000000000" pitchFamily="2" charset="-78"/>
              </a:rPr>
              <a:t> مدل از نظر سرعت و دقت.</a:t>
            </a:r>
            <a:endParaRPr lang="en-US" sz="1800" dirty="0">
              <a:solidFill>
                <a:schemeClr val="accent1"/>
              </a:solidFill>
              <a:cs typeface="B Elham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cs typeface="B Elham" panose="00000400000000000000" pitchFamily="2" charset="-78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C4A2817-21E1-4B3D-9B81-2925E4CB055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71462" y="778907"/>
            <a:ext cx="8719033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این پروژه بر روی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تشخیص هوشمند فعالیت‌های انسان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(HAR)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تمرکز دارد که شامل شناسایی حرکاتی مانند راه رفتن، نشستن، ایستادن و دراز کشیدن است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داده‌های مورد استفاده از سنسورهای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شتاب‌سنج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و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ژیروسکوپ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موجود در گوشی‌های هوشمند استخراج شده‌اند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12" name="Google Shape;2344;p64">
            <a:extLst>
              <a:ext uri="{FF2B5EF4-FFF2-40B4-BE49-F238E27FC236}">
                <a16:creationId xmlns:a16="http://schemas.microsoft.com/office/drawing/2014/main" id="{B4BBD9F9-6DEF-4E25-B666-85949206BFF5}"/>
              </a:ext>
            </a:extLst>
          </p:cNvPr>
          <p:cNvGrpSpPr/>
          <p:nvPr/>
        </p:nvGrpSpPr>
        <p:grpSpPr>
          <a:xfrm>
            <a:off x="94342" y="778907"/>
            <a:ext cx="4376057" cy="4206803"/>
            <a:chOff x="2597216" y="1443219"/>
            <a:chExt cx="601990" cy="578707"/>
          </a:xfrm>
          <a:solidFill>
            <a:schemeClr val="tx1">
              <a:alpha val="10000"/>
            </a:schemeClr>
          </a:solidFill>
        </p:grpSpPr>
        <p:sp>
          <p:nvSpPr>
            <p:cNvPr id="13" name="Google Shape;2345;p64">
              <a:extLst>
                <a:ext uri="{FF2B5EF4-FFF2-40B4-BE49-F238E27FC236}">
                  <a16:creationId xmlns:a16="http://schemas.microsoft.com/office/drawing/2014/main" id="{8BFCF22E-C187-4346-A8C0-6BE131149347}"/>
                </a:ext>
              </a:extLst>
            </p:cNvPr>
            <p:cNvSpPr/>
            <p:nvPr/>
          </p:nvSpPr>
          <p:spPr>
            <a:xfrm>
              <a:off x="2867896" y="1901295"/>
              <a:ext cx="49851" cy="17645"/>
            </a:xfrm>
            <a:custGeom>
              <a:avLst/>
              <a:gdLst/>
              <a:ahLst/>
              <a:cxnLst/>
              <a:rect l="l" t="t" r="r" b="b"/>
              <a:pathLst>
                <a:path w="150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237" y="532"/>
                  </a:lnTo>
                  <a:cubicBezTo>
                    <a:pt x="1384" y="532"/>
                    <a:pt x="1503" y="413"/>
                    <a:pt x="1503" y="266"/>
                  </a:cubicBezTo>
                  <a:cubicBezTo>
                    <a:pt x="1503" y="119"/>
                    <a:pt x="1384" y="0"/>
                    <a:pt x="1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46;p64">
              <a:extLst>
                <a:ext uri="{FF2B5EF4-FFF2-40B4-BE49-F238E27FC236}">
                  <a16:creationId xmlns:a16="http://schemas.microsoft.com/office/drawing/2014/main" id="{E56A7FC7-2CDB-4FD3-A8FC-70B7BF8BD488}"/>
                </a:ext>
              </a:extLst>
            </p:cNvPr>
            <p:cNvSpPr/>
            <p:nvPr/>
          </p:nvSpPr>
          <p:spPr>
            <a:xfrm>
              <a:off x="2881328" y="1687431"/>
              <a:ext cx="100398" cy="17612"/>
            </a:xfrm>
            <a:custGeom>
              <a:avLst/>
              <a:gdLst/>
              <a:ahLst/>
              <a:cxnLst/>
              <a:rect l="l" t="t" r="r" b="b"/>
              <a:pathLst>
                <a:path w="3027" h="531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760" y="531"/>
                  </a:lnTo>
                  <a:cubicBezTo>
                    <a:pt x="2907" y="531"/>
                    <a:pt x="3026" y="413"/>
                    <a:pt x="3026" y="266"/>
                  </a:cubicBezTo>
                  <a:cubicBezTo>
                    <a:pt x="3026" y="119"/>
                    <a:pt x="2907" y="0"/>
                    <a:pt x="27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47;p64">
              <a:extLst>
                <a:ext uri="{FF2B5EF4-FFF2-40B4-BE49-F238E27FC236}">
                  <a16:creationId xmlns:a16="http://schemas.microsoft.com/office/drawing/2014/main" id="{712ADC58-64CA-4D4B-A6E1-3E328011F742}"/>
                </a:ext>
              </a:extLst>
            </p:cNvPr>
            <p:cNvSpPr/>
            <p:nvPr/>
          </p:nvSpPr>
          <p:spPr>
            <a:xfrm>
              <a:off x="2991710" y="1687431"/>
              <a:ext cx="84080" cy="17612"/>
            </a:xfrm>
            <a:custGeom>
              <a:avLst/>
              <a:gdLst/>
              <a:ahLst/>
              <a:cxnLst/>
              <a:rect l="l" t="t" r="r" b="b"/>
              <a:pathLst>
                <a:path w="2535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269" y="531"/>
                  </a:lnTo>
                  <a:cubicBezTo>
                    <a:pt x="2416" y="531"/>
                    <a:pt x="2535" y="413"/>
                    <a:pt x="2535" y="266"/>
                  </a:cubicBezTo>
                  <a:cubicBezTo>
                    <a:pt x="2535" y="119"/>
                    <a:pt x="2416" y="0"/>
                    <a:pt x="2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48;p64">
              <a:extLst>
                <a:ext uri="{FF2B5EF4-FFF2-40B4-BE49-F238E27FC236}">
                  <a16:creationId xmlns:a16="http://schemas.microsoft.com/office/drawing/2014/main" id="{CDF86D8E-B659-4F6C-97C6-FC796FB393E5}"/>
                </a:ext>
              </a:extLst>
            </p:cNvPr>
            <p:cNvSpPr/>
            <p:nvPr/>
          </p:nvSpPr>
          <p:spPr>
            <a:xfrm>
              <a:off x="2881328" y="1723617"/>
              <a:ext cx="192637" cy="17678"/>
            </a:xfrm>
            <a:custGeom>
              <a:avLst/>
              <a:gdLst/>
              <a:ahLst/>
              <a:cxnLst/>
              <a:rect l="l" t="t" r="r" b="b"/>
              <a:pathLst>
                <a:path w="580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5542" y="532"/>
                  </a:lnTo>
                  <a:cubicBezTo>
                    <a:pt x="5688" y="532"/>
                    <a:pt x="5807" y="413"/>
                    <a:pt x="5807" y="267"/>
                  </a:cubicBezTo>
                  <a:cubicBezTo>
                    <a:pt x="5807" y="120"/>
                    <a:pt x="5688" y="1"/>
                    <a:pt x="55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49;p64">
              <a:extLst>
                <a:ext uri="{FF2B5EF4-FFF2-40B4-BE49-F238E27FC236}">
                  <a16:creationId xmlns:a16="http://schemas.microsoft.com/office/drawing/2014/main" id="{F3B975F5-3841-48AE-895D-EDD10ECE7DA8}"/>
                </a:ext>
              </a:extLst>
            </p:cNvPr>
            <p:cNvSpPr/>
            <p:nvPr/>
          </p:nvSpPr>
          <p:spPr>
            <a:xfrm>
              <a:off x="2881328" y="1759836"/>
              <a:ext cx="68624" cy="17645"/>
            </a:xfrm>
            <a:custGeom>
              <a:avLst/>
              <a:gdLst/>
              <a:ahLst/>
              <a:cxnLst/>
              <a:rect l="l" t="t" r="r" b="b"/>
              <a:pathLst>
                <a:path w="206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802" y="532"/>
                  </a:lnTo>
                  <a:cubicBezTo>
                    <a:pt x="1949" y="532"/>
                    <a:pt x="2068" y="414"/>
                    <a:pt x="2068" y="266"/>
                  </a:cubicBezTo>
                  <a:cubicBezTo>
                    <a:pt x="2068" y="119"/>
                    <a:pt x="1949" y="0"/>
                    <a:pt x="18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50;p64">
              <a:extLst>
                <a:ext uri="{FF2B5EF4-FFF2-40B4-BE49-F238E27FC236}">
                  <a16:creationId xmlns:a16="http://schemas.microsoft.com/office/drawing/2014/main" id="{E14B6664-66FB-4731-ABE2-4521A7EA8D25}"/>
                </a:ext>
              </a:extLst>
            </p:cNvPr>
            <p:cNvSpPr/>
            <p:nvPr/>
          </p:nvSpPr>
          <p:spPr>
            <a:xfrm>
              <a:off x="2959106" y="1759836"/>
              <a:ext cx="68624" cy="17645"/>
            </a:xfrm>
            <a:custGeom>
              <a:avLst/>
              <a:gdLst/>
              <a:ahLst/>
              <a:cxnLst/>
              <a:rect l="l" t="t" r="r" b="b"/>
              <a:pathLst>
                <a:path w="206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802" y="532"/>
                  </a:lnTo>
                  <a:cubicBezTo>
                    <a:pt x="1949" y="532"/>
                    <a:pt x="2068" y="414"/>
                    <a:pt x="2068" y="266"/>
                  </a:cubicBezTo>
                  <a:cubicBezTo>
                    <a:pt x="2068" y="119"/>
                    <a:pt x="1949" y="0"/>
                    <a:pt x="18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51;p64">
              <a:extLst>
                <a:ext uri="{FF2B5EF4-FFF2-40B4-BE49-F238E27FC236}">
                  <a16:creationId xmlns:a16="http://schemas.microsoft.com/office/drawing/2014/main" id="{7E5B2358-4122-4EDF-8234-ED7BF58FC069}"/>
                </a:ext>
              </a:extLst>
            </p:cNvPr>
            <p:cNvSpPr/>
            <p:nvPr/>
          </p:nvSpPr>
          <p:spPr>
            <a:xfrm>
              <a:off x="3037779" y="1759836"/>
              <a:ext cx="36186" cy="17645"/>
            </a:xfrm>
            <a:custGeom>
              <a:avLst/>
              <a:gdLst/>
              <a:ahLst/>
              <a:cxnLst/>
              <a:rect l="l" t="t" r="r" b="b"/>
              <a:pathLst>
                <a:path w="1091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5" y="532"/>
                  </a:lnTo>
                  <a:cubicBezTo>
                    <a:pt x="971" y="532"/>
                    <a:pt x="1090" y="414"/>
                    <a:pt x="1090" y="266"/>
                  </a:cubicBezTo>
                  <a:cubicBezTo>
                    <a:pt x="1090" y="119"/>
                    <a:pt x="971" y="0"/>
                    <a:pt x="8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52;p64">
              <a:extLst>
                <a:ext uri="{FF2B5EF4-FFF2-40B4-BE49-F238E27FC236}">
                  <a16:creationId xmlns:a16="http://schemas.microsoft.com/office/drawing/2014/main" id="{A9A14025-6790-47FD-AE95-19119EC5AC1E}"/>
                </a:ext>
              </a:extLst>
            </p:cNvPr>
            <p:cNvSpPr/>
            <p:nvPr/>
          </p:nvSpPr>
          <p:spPr>
            <a:xfrm>
              <a:off x="2881328" y="1796055"/>
              <a:ext cx="192637" cy="17678"/>
            </a:xfrm>
            <a:custGeom>
              <a:avLst/>
              <a:gdLst/>
              <a:ahLst/>
              <a:cxnLst/>
              <a:rect l="l" t="t" r="r" b="b"/>
              <a:pathLst>
                <a:path w="5808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5542" y="532"/>
                  </a:lnTo>
                  <a:cubicBezTo>
                    <a:pt x="5688" y="532"/>
                    <a:pt x="5807" y="413"/>
                    <a:pt x="5807" y="266"/>
                  </a:cubicBezTo>
                  <a:cubicBezTo>
                    <a:pt x="5807" y="120"/>
                    <a:pt x="5688" y="0"/>
                    <a:pt x="55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53;p64">
              <a:extLst>
                <a:ext uri="{FF2B5EF4-FFF2-40B4-BE49-F238E27FC236}">
                  <a16:creationId xmlns:a16="http://schemas.microsoft.com/office/drawing/2014/main" id="{148962A8-08C3-4A9C-A7F8-450B98B45211}"/>
                </a:ext>
              </a:extLst>
            </p:cNvPr>
            <p:cNvSpPr/>
            <p:nvPr/>
          </p:nvSpPr>
          <p:spPr>
            <a:xfrm>
              <a:off x="2881328" y="1831445"/>
              <a:ext cx="192637" cy="17645"/>
            </a:xfrm>
            <a:custGeom>
              <a:avLst/>
              <a:gdLst/>
              <a:ahLst/>
              <a:cxnLst/>
              <a:rect l="l" t="t" r="r" b="b"/>
              <a:pathLst>
                <a:path w="5808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5542" y="531"/>
                  </a:lnTo>
                  <a:cubicBezTo>
                    <a:pt x="5688" y="531"/>
                    <a:pt x="5807" y="412"/>
                    <a:pt x="5807" y="266"/>
                  </a:cubicBezTo>
                  <a:cubicBezTo>
                    <a:pt x="5807" y="118"/>
                    <a:pt x="5688" y="0"/>
                    <a:pt x="55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54;p64">
              <a:extLst>
                <a:ext uri="{FF2B5EF4-FFF2-40B4-BE49-F238E27FC236}">
                  <a16:creationId xmlns:a16="http://schemas.microsoft.com/office/drawing/2014/main" id="{E043D3C4-3EFA-4C10-9607-168D2DA40C24}"/>
                </a:ext>
              </a:extLst>
            </p:cNvPr>
            <p:cNvSpPr/>
            <p:nvPr/>
          </p:nvSpPr>
          <p:spPr>
            <a:xfrm>
              <a:off x="2701594" y="1714032"/>
              <a:ext cx="135688" cy="138905"/>
            </a:xfrm>
            <a:custGeom>
              <a:avLst/>
              <a:gdLst/>
              <a:ahLst/>
              <a:cxnLst/>
              <a:rect l="l" t="t" r="r" b="b"/>
              <a:pathLst>
                <a:path w="4091" h="4188" extrusionOk="0">
                  <a:moveTo>
                    <a:pt x="3559" y="532"/>
                  </a:moveTo>
                  <a:lnTo>
                    <a:pt x="3559" y="3656"/>
                  </a:lnTo>
                  <a:lnTo>
                    <a:pt x="532" y="3656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3745"/>
                  </a:lnTo>
                  <a:cubicBezTo>
                    <a:pt x="0" y="3989"/>
                    <a:pt x="198" y="4187"/>
                    <a:pt x="443" y="4187"/>
                  </a:cubicBezTo>
                  <a:lnTo>
                    <a:pt x="3647" y="4187"/>
                  </a:lnTo>
                  <a:cubicBezTo>
                    <a:pt x="3891" y="4187"/>
                    <a:pt x="4091" y="3989"/>
                    <a:pt x="4091" y="3745"/>
                  </a:cubicBezTo>
                  <a:lnTo>
                    <a:pt x="4091" y="443"/>
                  </a:lnTo>
                  <a:cubicBezTo>
                    <a:pt x="4091" y="199"/>
                    <a:pt x="3891" y="0"/>
                    <a:pt x="3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55;p64">
              <a:extLst>
                <a:ext uri="{FF2B5EF4-FFF2-40B4-BE49-F238E27FC236}">
                  <a16:creationId xmlns:a16="http://schemas.microsoft.com/office/drawing/2014/main" id="{44514E11-D9F5-442D-A132-BFC2B655B7CB}"/>
                </a:ext>
              </a:extLst>
            </p:cNvPr>
            <p:cNvSpPr/>
            <p:nvPr/>
          </p:nvSpPr>
          <p:spPr>
            <a:xfrm>
              <a:off x="2597216" y="1443219"/>
              <a:ext cx="601990" cy="578707"/>
            </a:xfrm>
            <a:custGeom>
              <a:avLst/>
              <a:gdLst/>
              <a:ahLst/>
              <a:cxnLst/>
              <a:rect l="l" t="t" r="r" b="b"/>
              <a:pathLst>
                <a:path w="18150" h="17448" extrusionOk="0">
                  <a:moveTo>
                    <a:pt x="17479" y="532"/>
                  </a:moveTo>
                  <a:cubicBezTo>
                    <a:pt x="17489" y="532"/>
                    <a:pt x="17498" y="532"/>
                    <a:pt x="17506" y="534"/>
                  </a:cubicBezTo>
                  <a:cubicBezTo>
                    <a:pt x="17569" y="548"/>
                    <a:pt x="17618" y="605"/>
                    <a:pt x="17618" y="672"/>
                  </a:cubicBezTo>
                  <a:lnTo>
                    <a:pt x="17618" y="1381"/>
                  </a:lnTo>
                  <a:lnTo>
                    <a:pt x="9975" y="1381"/>
                  </a:lnTo>
                  <a:lnTo>
                    <a:pt x="9975" y="672"/>
                  </a:lnTo>
                  <a:cubicBezTo>
                    <a:pt x="9975" y="605"/>
                    <a:pt x="10024" y="548"/>
                    <a:pt x="10086" y="534"/>
                  </a:cubicBezTo>
                  <a:cubicBezTo>
                    <a:pt x="10095" y="532"/>
                    <a:pt x="10104" y="532"/>
                    <a:pt x="10114" y="532"/>
                  </a:cubicBezTo>
                  <a:close/>
                  <a:moveTo>
                    <a:pt x="4269" y="2608"/>
                  </a:moveTo>
                  <a:cubicBezTo>
                    <a:pt x="4281" y="2608"/>
                    <a:pt x="4290" y="2610"/>
                    <a:pt x="4293" y="2611"/>
                  </a:cubicBezTo>
                  <a:lnTo>
                    <a:pt x="5559" y="3346"/>
                  </a:lnTo>
                  <a:lnTo>
                    <a:pt x="4269" y="4093"/>
                  </a:lnTo>
                  <a:lnTo>
                    <a:pt x="2981" y="3346"/>
                  </a:lnTo>
                  <a:lnTo>
                    <a:pt x="4247" y="2611"/>
                  </a:lnTo>
                  <a:cubicBezTo>
                    <a:pt x="4250" y="2610"/>
                    <a:pt x="4258" y="2608"/>
                    <a:pt x="4269" y="2608"/>
                  </a:cubicBezTo>
                  <a:close/>
                  <a:moveTo>
                    <a:pt x="2716" y="3807"/>
                  </a:moveTo>
                  <a:lnTo>
                    <a:pt x="4003" y="4553"/>
                  </a:lnTo>
                  <a:lnTo>
                    <a:pt x="4003" y="6049"/>
                  </a:lnTo>
                  <a:lnTo>
                    <a:pt x="2741" y="5316"/>
                  </a:lnTo>
                  <a:cubicBezTo>
                    <a:pt x="2731" y="5308"/>
                    <a:pt x="2719" y="5286"/>
                    <a:pt x="2716" y="5275"/>
                  </a:cubicBezTo>
                  <a:lnTo>
                    <a:pt x="2716" y="3807"/>
                  </a:lnTo>
                  <a:close/>
                  <a:moveTo>
                    <a:pt x="5823" y="3807"/>
                  </a:moveTo>
                  <a:lnTo>
                    <a:pt x="5823" y="5275"/>
                  </a:lnTo>
                  <a:cubicBezTo>
                    <a:pt x="5821" y="5286"/>
                    <a:pt x="5808" y="5308"/>
                    <a:pt x="5799" y="5316"/>
                  </a:cubicBezTo>
                  <a:lnTo>
                    <a:pt x="4535" y="6049"/>
                  </a:lnTo>
                  <a:lnTo>
                    <a:pt x="4535" y="4553"/>
                  </a:lnTo>
                  <a:lnTo>
                    <a:pt x="5823" y="3807"/>
                  </a:lnTo>
                  <a:close/>
                  <a:moveTo>
                    <a:pt x="8008" y="4918"/>
                  </a:moveTo>
                  <a:lnTo>
                    <a:pt x="8008" y="6766"/>
                  </a:lnTo>
                  <a:cubicBezTo>
                    <a:pt x="8008" y="6842"/>
                    <a:pt x="7944" y="6905"/>
                    <a:pt x="7869" y="6905"/>
                  </a:cubicBezTo>
                  <a:lnTo>
                    <a:pt x="1737" y="6905"/>
                  </a:lnTo>
                  <a:lnTo>
                    <a:pt x="1737" y="5547"/>
                  </a:lnTo>
                  <a:cubicBezTo>
                    <a:pt x="1737" y="5262"/>
                    <a:pt x="1926" y="5022"/>
                    <a:pt x="2184" y="4945"/>
                  </a:cubicBezTo>
                  <a:lnTo>
                    <a:pt x="2184" y="5278"/>
                  </a:lnTo>
                  <a:cubicBezTo>
                    <a:pt x="2184" y="5469"/>
                    <a:pt x="2305" y="5678"/>
                    <a:pt x="2470" y="5774"/>
                  </a:cubicBezTo>
                  <a:lnTo>
                    <a:pt x="3983" y="6652"/>
                  </a:lnTo>
                  <a:cubicBezTo>
                    <a:pt x="4087" y="6711"/>
                    <a:pt x="4196" y="6724"/>
                    <a:pt x="4269" y="6724"/>
                  </a:cubicBezTo>
                  <a:cubicBezTo>
                    <a:pt x="4343" y="6724"/>
                    <a:pt x="4453" y="6711"/>
                    <a:pt x="4556" y="6652"/>
                  </a:cubicBezTo>
                  <a:lnTo>
                    <a:pt x="6069" y="5774"/>
                  </a:lnTo>
                  <a:cubicBezTo>
                    <a:pt x="6235" y="5678"/>
                    <a:pt x="6355" y="5469"/>
                    <a:pt x="6355" y="5278"/>
                  </a:cubicBezTo>
                  <a:lnTo>
                    <a:pt x="6355" y="4918"/>
                  </a:lnTo>
                  <a:close/>
                  <a:moveTo>
                    <a:pt x="15465" y="4918"/>
                  </a:moveTo>
                  <a:cubicBezTo>
                    <a:pt x="15809" y="4918"/>
                    <a:pt x="16088" y="5201"/>
                    <a:pt x="16088" y="5547"/>
                  </a:cubicBezTo>
                  <a:lnTo>
                    <a:pt x="16088" y="13080"/>
                  </a:lnTo>
                  <a:lnTo>
                    <a:pt x="7125" y="13080"/>
                  </a:lnTo>
                  <a:cubicBezTo>
                    <a:pt x="6978" y="13080"/>
                    <a:pt x="6859" y="13199"/>
                    <a:pt x="6859" y="13346"/>
                  </a:cubicBezTo>
                  <a:cubicBezTo>
                    <a:pt x="6859" y="13493"/>
                    <a:pt x="6978" y="13612"/>
                    <a:pt x="7125" y="13612"/>
                  </a:cubicBezTo>
                  <a:lnTo>
                    <a:pt x="16088" y="13612"/>
                  </a:lnTo>
                  <a:lnTo>
                    <a:pt x="16088" y="13996"/>
                  </a:lnTo>
                  <a:cubicBezTo>
                    <a:pt x="16088" y="14342"/>
                    <a:pt x="15808" y="14624"/>
                    <a:pt x="15465" y="14624"/>
                  </a:cubicBezTo>
                  <a:lnTo>
                    <a:pt x="2362" y="14624"/>
                  </a:lnTo>
                  <a:cubicBezTo>
                    <a:pt x="2018" y="14624"/>
                    <a:pt x="1737" y="14342"/>
                    <a:pt x="1737" y="13996"/>
                  </a:cubicBezTo>
                  <a:lnTo>
                    <a:pt x="1737" y="13612"/>
                  </a:lnTo>
                  <a:lnTo>
                    <a:pt x="5423" y="13612"/>
                  </a:lnTo>
                  <a:cubicBezTo>
                    <a:pt x="5570" y="13612"/>
                    <a:pt x="5689" y="13493"/>
                    <a:pt x="5689" y="13346"/>
                  </a:cubicBezTo>
                  <a:cubicBezTo>
                    <a:pt x="5689" y="13199"/>
                    <a:pt x="5570" y="13080"/>
                    <a:pt x="5423" y="13080"/>
                  </a:cubicBezTo>
                  <a:lnTo>
                    <a:pt x="1737" y="13080"/>
                  </a:lnTo>
                  <a:lnTo>
                    <a:pt x="1737" y="7437"/>
                  </a:lnTo>
                  <a:lnTo>
                    <a:pt x="7869" y="7437"/>
                  </a:lnTo>
                  <a:cubicBezTo>
                    <a:pt x="8239" y="7437"/>
                    <a:pt x="8540" y="7136"/>
                    <a:pt x="8540" y="6766"/>
                  </a:cubicBezTo>
                  <a:lnTo>
                    <a:pt x="8540" y="4918"/>
                  </a:lnTo>
                  <a:lnTo>
                    <a:pt x="9443" y="4918"/>
                  </a:lnTo>
                  <a:lnTo>
                    <a:pt x="9443" y="5668"/>
                  </a:lnTo>
                  <a:cubicBezTo>
                    <a:pt x="9443" y="6038"/>
                    <a:pt x="9744" y="6340"/>
                    <a:pt x="10114" y="6340"/>
                  </a:cubicBezTo>
                  <a:lnTo>
                    <a:pt x="15314" y="6340"/>
                  </a:lnTo>
                  <a:cubicBezTo>
                    <a:pt x="15460" y="6340"/>
                    <a:pt x="15579" y="6220"/>
                    <a:pt x="15579" y="6074"/>
                  </a:cubicBezTo>
                  <a:cubicBezTo>
                    <a:pt x="15579" y="5927"/>
                    <a:pt x="15460" y="5808"/>
                    <a:pt x="15314" y="5808"/>
                  </a:cubicBezTo>
                  <a:lnTo>
                    <a:pt x="10114" y="5808"/>
                  </a:lnTo>
                  <a:cubicBezTo>
                    <a:pt x="10039" y="5808"/>
                    <a:pt x="9975" y="5744"/>
                    <a:pt x="9975" y="5668"/>
                  </a:cubicBezTo>
                  <a:lnTo>
                    <a:pt x="9975" y="4918"/>
                  </a:lnTo>
                  <a:close/>
                  <a:moveTo>
                    <a:pt x="10629" y="15155"/>
                  </a:moveTo>
                  <a:lnTo>
                    <a:pt x="10629" y="15924"/>
                  </a:lnTo>
                  <a:lnTo>
                    <a:pt x="7197" y="15924"/>
                  </a:lnTo>
                  <a:lnTo>
                    <a:pt x="7197" y="15155"/>
                  </a:lnTo>
                  <a:close/>
                  <a:moveTo>
                    <a:pt x="12848" y="16456"/>
                  </a:moveTo>
                  <a:lnTo>
                    <a:pt x="12848" y="16916"/>
                  </a:lnTo>
                  <a:lnTo>
                    <a:pt x="4978" y="16916"/>
                  </a:lnTo>
                  <a:lnTo>
                    <a:pt x="4978" y="16456"/>
                  </a:lnTo>
                  <a:close/>
                  <a:moveTo>
                    <a:pt x="10114" y="0"/>
                  </a:moveTo>
                  <a:cubicBezTo>
                    <a:pt x="9744" y="0"/>
                    <a:pt x="9443" y="301"/>
                    <a:pt x="9443" y="672"/>
                  </a:cubicBezTo>
                  <a:lnTo>
                    <a:pt x="9443" y="4387"/>
                  </a:lnTo>
                  <a:lnTo>
                    <a:pt x="8540" y="4387"/>
                  </a:lnTo>
                  <a:lnTo>
                    <a:pt x="8540" y="3938"/>
                  </a:lnTo>
                  <a:cubicBezTo>
                    <a:pt x="8540" y="3791"/>
                    <a:pt x="8420" y="3672"/>
                    <a:pt x="8274" y="3672"/>
                  </a:cubicBezTo>
                  <a:cubicBezTo>
                    <a:pt x="8127" y="3672"/>
                    <a:pt x="8008" y="3791"/>
                    <a:pt x="8008" y="3938"/>
                  </a:cubicBezTo>
                  <a:lnTo>
                    <a:pt x="8008" y="4387"/>
                  </a:lnTo>
                  <a:lnTo>
                    <a:pt x="6355" y="4387"/>
                  </a:lnTo>
                  <a:lnTo>
                    <a:pt x="6355" y="3522"/>
                  </a:lnTo>
                  <a:cubicBezTo>
                    <a:pt x="6355" y="3331"/>
                    <a:pt x="6235" y="3123"/>
                    <a:pt x="6069" y="3026"/>
                  </a:cubicBezTo>
                  <a:lnTo>
                    <a:pt x="4556" y="2149"/>
                  </a:lnTo>
                  <a:cubicBezTo>
                    <a:pt x="4453" y="2089"/>
                    <a:pt x="4343" y="2076"/>
                    <a:pt x="4269" y="2076"/>
                  </a:cubicBezTo>
                  <a:cubicBezTo>
                    <a:pt x="4195" y="2076"/>
                    <a:pt x="4087" y="2089"/>
                    <a:pt x="3983" y="2149"/>
                  </a:cubicBezTo>
                  <a:lnTo>
                    <a:pt x="2470" y="3026"/>
                  </a:lnTo>
                  <a:cubicBezTo>
                    <a:pt x="2304" y="3123"/>
                    <a:pt x="2184" y="3331"/>
                    <a:pt x="2184" y="3522"/>
                  </a:cubicBezTo>
                  <a:lnTo>
                    <a:pt x="2184" y="4401"/>
                  </a:lnTo>
                  <a:cubicBezTo>
                    <a:pt x="1631" y="4486"/>
                    <a:pt x="1206" y="4968"/>
                    <a:pt x="1206" y="5547"/>
                  </a:cubicBezTo>
                  <a:lnTo>
                    <a:pt x="1206" y="6905"/>
                  </a:lnTo>
                  <a:lnTo>
                    <a:pt x="671" y="6905"/>
                  </a:lnTo>
                  <a:cubicBezTo>
                    <a:pt x="596" y="6905"/>
                    <a:pt x="532" y="6842"/>
                    <a:pt x="532" y="6766"/>
                  </a:cubicBezTo>
                  <a:lnTo>
                    <a:pt x="532" y="1972"/>
                  </a:lnTo>
                  <a:cubicBezTo>
                    <a:pt x="532" y="1896"/>
                    <a:pt x="596" y="1831"/>
                    <a:pt x="671" y="1831"/>
                  </a:cubicBezTo>
                  <a:lnTo>
                    <a:pt x="7869" y="1831"/>
                  </a:lnTo>
                  <a:cubicBezTo>
                    <a:pt x="7944" y="1831"/>
                    <a:pt x="8008" y="1896"/>
                    <a:pt x="8008" y="1972"/>
                  </a:cubicBezTo>
                  <a:lnTo>
                    <a:pt x="8008" y="2449"/>
                  </a:lnTo>
                  <a:cubicBezTo>
                    <a:pt x="8008" y="2596"/>
                    <a:pt x="8126" y="2715"/>
                    <a:pt x="8274" y="2715"/>
                  </a:cubicBezTo>
                  <a:cubicBezTo>
                    <a:pt x="8419" y="2715"/>
                    <a:pt x="8539" y="2596"/>
                    <a:pt x="8539" y="2449"/>
                  </a:cubicBezTo>
                  <a:lnTo>
                    <a:pt x="8539" y="1972"/>
                  </a:lnTo>
                  <a:cubicBezTo>
                    <a:pt x="8539" y="1601"/>
                    <a:pt x="8239" y="1300"/>
                    <a:pt x="7869" y="1300"/>
                  </a:cubicBezTo>
                  <a:lnTo>
                    <a:pt x="671" y="1300"/>
                  </a:lnTo>
                  <a:cubicBezTo>
                    <a:pt x="300" y="1300"/>
                    <a:pt x="0" y="1601"/>
                    <a:pt x="0" y="1972"/>
                  </a:cubicBezTo>
                  <a:lnTo>
                    <a:pt x="0" y="6766"/>
                  </a:lnTo>
                  <a:cubicBezTo>
                    <a:pt x="0" y="7136"/>
                    <a:pt x="301" y="7437"/>
                    <a:pt x="671" y="7437"/>
                  </a:cubicBezTo>
                  <a:lnTo>
                    <a:pt x="1206" y="7437"/>
                  </a:lnTo>
                  <a:lnTo>
                    <a:pt x="1206" y="13996"/>
                  </a:lnTo>
                  <a:cubicBezTo>
                    <a:pt x="1206" y="14636"/>
                    <a:pt x="1724" y="15156"/>
                    <a:pt x="2362" y="15156"/>
                  </a:cubicBezTo>
                  <a:lnTo>
                    <a:pt x="6665" y="15156"/>
                  </a:lnTo>
                  <a:lnTo>
                    <a:pt x="6665" y="15924"/>
                  </a:lnTo>
                  <a:lnTo>
                    <a:pt x="4889" y="15924"/>
                  </a:lnTo>
                  <a:cubicBezTo>
                    <a:pt x="4645" y="15924"/>
                    <a:pt x="4446" y="16122"/>
                    <a:pt x="4446" y="16367"/>
                  </a:cubicBezTo>
                  <a:lnTo>
                    <a:pt x="4446" y="17004"/>
                  </a:lnTo>
                  <a:cubicBezTo>
                    <a:pt x="4446" y="17249"/>
                    <a:pt x="4645" y="17448"/>
                    <a:pt x="4889" y="17448"/>
                  </a:cubicBezTo>
                  <a:lnTo>
                    <a:pt x="12937" y="17448"/>
                  </a:lnTo>
                  <a:cubicBezTo>
                    <a:pt x="13180" y="17448"/>
                    <a:pt x="13380" y="17249"/>
                    <a:pt x="13380" y="17004"/>
                  </a:cubicBezTo>
                  <a:lnTo>
                    <a:pt x="13380" y="16367"/>
                  </a:lnTo>
                  <a:cubicBezTo>
                    <a:pt x="13380" y="16122"/>
                    <a:pt x="13180" y="15924"/>
                    <a:pt x="12937" y="15924"/>
                  </a:cubicBezTo>
                  <a:lnTo>
                    <a:pt x="11161" y="15924"/>
                  </a:lnTo>
                  <a:lnTo>
                    <a:pt x="11161" y="15156"/>
                  </a:lnTo>
                  <a:lnTo>
                    <a:pt x="15465" y="15156"/>
                  </a:lnTo>
                  <a:cubicBezTo>
                    <a:pt x="16101" y="15156"/>
                    <a:pt x="16620" y="14636"/>
                    <a:pt x="16620" y="13996"/>
                  </a:cubicBezTo>
                  <a:lnTo>
                    <a:pt x="16620" y="5547"/>
                  </a:lnTo>
                  <a:cubicBezTo>
                    <a:pt x="16620" y="4907"/>
                    <a:pt x="16101" y="4387"/>
                    <a:pt x="15465" y="4387"/>
                  </a:cubicBezTo>
                  <a:lnTo>
                    <a:pt x="9975" y="4387"/>
                  </a:lnTo>
                  <a:lnTo>
                    <a:pt x="9975" y="1913"/>
                  </a:lnTo>
                  <a:lnTo>
                    <a:pt x="17618" y="1913"/>
                  </a:lnTo>
                  <a:lnTo>
                    <a:pt x="17618" y="5668"/>
                  </a:lnTo>
                  <a:cubicBezTo>
                    <a:pt x="17618" y="5744"/>
                    <a:pt x="17554" y="5808"/>
                    <a:pt x="17479" y="5808"/>
                  </a:cubicBezTo>
                  <a:lnTo>
                    <a:pt x="17121" y="5808"/>
                  </a:lnTo>
                  <a:cubicBezTo>
                    <a:pt x="16974" y="5808"/>
                    <a:pt x="16855" y="5927"/>
                    <a:pt x="16855" y="6074"/>
                  </a:cubicBezTo>
                  <a:cubicBezTo>
                    <a:pt x="16855" y="6220"/>
                    <a:pt x="16974" y="6340"/>
                    <a:pt x="17121" y="6340"/>
                  </a:cubicBezTo>
                  <a:lnTo>
                    <a:pt x="17479" y="6340"/>
                  </a:lnTo>
                  <a:cubicBezTo>
                    <a:pt x="17849" y="6340"/>
                    <a:pt x="18150" y="6038"/>
                    <a:pt x="18150" y="5667"/>
                  </a:cubicBezTo>
                  <a:lnTo>
                    <a:pt x="18150" y="672"/>
                  </a:lnTo>
                  <a:cubicBezTo>
                    <a:pt x="18150" y="301"/>
                    <a:pt x="17849" y="0"/>
                    <a:pt x="17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56;p64">
              <a:extLst>
                <a:ext uri="{FF2B5EF4-FFF2-40B4-BE49-F238E27FC236}">
                  <a16:creationId xmlns:a16="http://schemas.microsoft.com/office/drawing/2014/main" id="{1C222A1E-3643-47DA-9A22-D66D5366C817}"/>
                </a:ext>
              </a:extLst>
            </p:cNvPr>
            <p:cNvSpPr/>
            <p:nvPr/>
          </p:nvSpPr>
          <p:spPr>
            <a:xfrm>
              <a:off x="2956187" y="1525375"/>
              <a:ext cx="71343" cy="17678"/>
            </a:xfrm>
            <a:custGeom>
              <a:avLst/>
              <a:gdLst/>
              <a:ahLst/>
              <a:cxnLst/>
              <a:rect l="l" t="t" r="r" b="b"/>
              <a:pathLst>
                <a:path w="2151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84" y="533"/>
                  </a:lnTo>
                  <a:cubicBezTo>
                    <a:pt x="2031" y="533"/>
                    <a:pt x="2150" y="414"/>
                    <a:pt x="2150" y="267"/>
                  </a:cubicBezTo>
                  <a:cubicBezTo>
                    <a:pt x="2150" y="120"/>
                    <a:pt x="2031" y="1"/>
                    <a:pt x="1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57;p64">
              <a:extLst>
                <a:ext uri="{FF2B5EF4-FFF2-40B4-BE49-F238E27FC236}">
                  <a16:creationId xmlns:a16="http://schemas.microsoft.com/office/drawing/2014/main" id="{BA05EE7B-2CB8-4659-AABB-B8A39C695886}"/>
                </a:ext>
              </a:extLst>
            </p:cNvPr>
            <p:cNvSpPr/>
            <p:nvPr/>
          </p:nvSpPr>
          <p:spPr>
            <a:xfrm>
              <a:off x="2956187" y="1553700"/>
              <a:ext cx="71343" cy="17678"/>
            </a:xfrm>
            <a:custGeom>
              <a:avLst/>
              <a:gdLst/>
              <a:ahLst/>
              <a:cxnLst/>
              <a:rect l="l" t="t" r="r" b="b"/>
              <a:pathLst>
                <a:path w="2151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884" y="532"/>
                  </a:lnTo>
                  <a:cubicBezTo>
                    <a:pt x="2031" y="532"/>
                    <a:pt x="2150" y="413"/>
                    <a:pt x="2150" y="266"/>
                  </a:cubicBezTo>
                  <a:cubicBezTo>
                    <a:pt x="2150" y="119"/>
                    <a:pt x="2031" y="0"/>
                    <a:pt x="18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58;p64">
              <a:extLst>
                <a:ext uri="{FF2B5EF4-FFF2-40B4-BE49-F238E27FC236}">
                  <a16:creationId xmlns:a16="http://schemas.microsoft.com/office/drawing/2014/main" id="{389D8645-1E98-498B-84DC-12C314C01064}"/>
                </a:ext>
              </a:extLst>
            </p:cNvPr>
            <p:cNvSpPr/>
            <p:nvPr/>
          </p:nvSpPr>
          <p:spPr>
            <a:xfrm>
              <a:off x="3047763" y="1525375"/>
              <a:ext cx="113499" cy="17678"/>
            </a:xfrm>
            <a:custGeom>
              <a:avLst/>
              <a:gdLst/>
              <a:ahLst/>
              <a:cxnLst/>
              <a:rect l="l" t="t" r="r" b="b"/>
              <a:pathLst>
                <a:path w="3422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55" y="533"/>
                  </a:lnTo>
                  <a:cubicBezTo>
                    <a:pt x="3302" y="533"/>
                    <a:pt x="3421" y="414"/>
                    <a:pt x="3421" y="267"/>
                  </a:cubicBezTo>
                  <a:cubicBezTo>
                    <a:pt x="3421" y="120"/>
                    <a:pt x="3302" y="1"/>
                    <a:pt x="3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59;p64">
              <a:extLst>
                <a:ext uri="{FF2B5EF4-FFF2-40B4-BE49-F238E27FC236}">
                  <a16:creationId xmlns:a16="http://schemas.microsoft.com/office/drawing/2014/main" id="{898EE9A0-108D-4851-8FC3-E0B768A302DC}"/>
                </a:ext>
              </a:extLst>
            </p:cNvPr>
            <p:cNvSpPr/>
            <p:nvPr/>
          </p:nvSpPr>
          <p:spPr>
            <a:xfrm>
              <a:off x="3047763" y="1553700"/>
              <a:ext cx="113499" cy="17678"/>
            </a:xfrm>
            <a:custGeom>
              <a:avLst/>
              <a:gdLst/>
              <a:ahLst/>
              <a:cxnLst/>
              <a:rect l="l" t="t" r="r" b="b"/>
              <a:pathLst>
                <a:path w="3422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55" y="532"/>
                  </a:lnTo>
                  <a:cubicBezTo>
                    <a:pt x="3302" y="532"/>
                    <a:pt x="3421" y="413"/>
                    <a:pt x="3421" y="266"/>
                  </a:cubicBezTo>
                  <a:cubicBezTo>
                    <a:pt x="3421" y="119"/>
                    <a:pt x="3302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9248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1758;p79">
            <a:extLst>
              <a:ext uri="{FF2B5EF4-FFF2-40B4-BE49-F238E27FC236}">
                <a16:creationId xmlns:a16="http://schemas.microsoft.com/office/drawing/2014/main" id="{036301F8-C5E7-406B-BF85-C3FDAC395C9B}"/>
              </a:ext>
            </a:extLst>
          </p:cNvPr>
          <p:cNvSpPr/>
          <p:nvPr/>
        </p:nvSpPr>
        <p:spPr>
          <a:xfrm>
            <a:off x="5123543" y="1736121"/>
            <a:ext cx="3731033" cy="3407379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758;p79">
            <a:extLst>
              <a:ext uri="{FF2B5EF4-FFF2-40B4-BE49-F238E27FC236}">
                <a16:creationId xmlns:a16="http://schemas.microsoft.com/office/drawing/2014/main" id="{07D8CAAC-F5C4-4B15-B3D0-2F92AEEC5B34}"/>
              </a:ext>
            </a:extLst>
          </p:cNvPr>
          <p:cNvSpPr/>
          <p:nvPr/>
        </p:nvSpPr>
        <p:spPr>
          <a:xfrm>
            <a:off x="0" y="1682850"/>
            <a:ext cx="3731033" cy="3407379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BFDDF-719D-4843-9206-A5A3FEE3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271"/>
            <a:ext cx="7717500" cy="572700"/>
          </a:xfrm>
        </p:spPr>
        <p:txBody>
          <a:bodyPr anchor="ctr"/>
          <a:lstStyle/>
          <a:p>
            <a:r>
              <a:rPr lang="fa-IR" sz="4000" b="1" dirty="0">
                <a:solidFill>
                  <a:srgbClr val="00FB87"/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مقایسه نتایج دو مدل</a:t>
            </a:r>
            <a:endParaRPr lang="en-US" sz="4000" b="1" dirty="0">
              <a:solidFill>
                <a:srgbClr val="00FB87"/>
              </a:solidFill>
              <a:latin typeface="Times New Roman" panose="02020603050405020304" pitchFamily="18" charset="0"/>
              <a:cs typeface="B Elham" panose="00000400000000000000" pitchFamily="2" charset="-78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D9277B7-8915-4518-BE60-9EEFC4B3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382522"/>
              </p:ext>
            </p:extLst>
          </p:nvPr>
        </p:nvGraphicFramePr>
        <p:xfrm>
          <a:off x="1218316" y="1163865"/>
          <a:ext cx="6707368" cy="3047999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599055">
                  <a:extLst>
                    <a:ext uri="{9D8B030D-6E8A-4147-A177-3AD203B41FA5}">
                      <a16:colId xmlns:a16="http://schemas.microsoft.com/office/drawing/2014/main" val="1916787920"/>
                    </a:ext>
                  </a:extLst>
                </a:gridCol>
                <a:gridCol w="1190942">
                  <a:extLst>
                    <a:ext uri="{9D8B030D-6E8A-4147-A177-3AD203B41FA5}">
                      <a16:colId xmlns:a16="http://schemas.microsoft.com/office/drawing/2014/main" val="50261177"/>
                    </a:ext>
                  </a:extLst>
                </a:gridCol>
                <a:gridCol w="2917371">
                  <a:extLst>
                    <a:ext uri="{9D8B030D-6E8A-4147-A177-3AD203B41FA5}">
                      <a16:colId xmlns:a16="http://schemas.microsoft.com/office/drawing/2014/main" val="3564650742"/>
                    </a:ext>
                  </a:extLst>
                </a:gridCol>
              </a:tblGrid>
              <a:tr h="720418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aseline="0" dirty="0"/>
                        <a:t>MLP</a:t>
                      </a:r>
                      <a:endParaRPr lang="en-US" sz="2800" b="1" i="0" baseline="0" dirty="0">
                        <a:solidFill>
                          <a:srgbClr val="00FB87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aseline="0" dirty="0"/>
                        <a:t>SVM</a:t>
                      </a:r>
                      <a:endParaRPr lang="en-US" sz="2800" b="1" i="0" baseline="0" dirty="0">
                        <a:solidFill>
                          <a:srgbClr val="00FB87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800" baseline="0" dirty="0"/>
                        <a:t>ویژگی</a:t>
                      </a:r>
                      <a:endParaRPr lang="en-US" sz="2800" b="1" i="0" baseline="0" dirty="0">
                        <a:solidFill>
                          <a:srgbClr val="00FB87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78272"/>
                  </a:ext>
                </a:extLst>
              </a:tr>
              <a:tr h="720418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baseline="0" dirty="0"/>
                        <a:t>93.48</a:t>
                      </a:r>
                      <a:endParaRPr lang="en-US" sz="2800" b="1" i="0" baseline="0" dirty="0">
                        <a:solidFill>
                          <a:srgbClr val="6995D9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baseline="0" dirty="0"/>
                        <a:t>92.3%</a:t>
                      </a:r>
                      <a:endParaRPr lang="en-US" sz="2800" b="1" i="0" baseline="0" dirty="0">
                        <a:solidFill>
                          <a:srgbClr val="6995D9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baseline="0" dirty="0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  <a:endParaRPr lang="en-US" sz="2800" b="1" i="0" baseline="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84204541"/>
                  </a:ext>
                </a:extLst>
              </a:tr>
              <a:tr h="886745">
                <a:tc>
                  <a:txBody>
                    <a:bodyPr/>
                    <a:lstStyle/>
                    <a:p>
                      <a:pPr algn="ctr" rtl="1"/>
                      <a:r>
                        <a:rPr lang="fa-IR" sz="2800" baseline="0" dirty="0"/>
                        <a:t>بیشتر</a:t>
                      </a:r>
                      <a:endParaRPr lang="en-US" sz="2800" b="1" i="0" baseline="0" dirty="0">
                        <a:solidFill>
                          <a:srgbClr val="6995D9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800" baseline="0" dirty="0"/>
                        <a:t>کمتر</a:t>
                      </a:r>
                      <a:endParaRPr lang="en-US" sz="2800" b="1" i="0" baseline="0" dirty="0">
                        <a:solidFill>
                          <a:srgbClr val="6995D9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800" b="1" baseline="0" dirty="0">
                          <a:solidFill>
                            <a:sysClr val="windowText" lastClr="000000"/>
                          </a:solidFill>
                        </a:rPr>
                        <a:t>پیچیدگی</a:t>
                      </a:r>
                      <a:endParaRPr lang="en-US" sz="2800" b="1" i="0" baseline="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8501365"/>
                  </a:ext>
                </a:extLst>
              </a:tr>
              <a:tr h="720418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aseline="0" dirty="0"/>
                        <a:t>عالی به دلیل نگاشت </a:t>
                      </a:r>
                      <a:r>
                        <a:rPr lang="en-US" sz="2000" baseline="0" dirty="0" err="1"/>
                        <a:t>ReLU</a:t>
                      </a:r>
                      <a:r>
                        <a:rPr lang="fa-IR" sz="2000" baseline="0" dirty="0"/>
                        <a:t> </a:t>
                      </a:r>
                      <a:endParaRPr lang="en-US" sz="2000" b="1" i="0" baseline="0" dirty="0">
                        <a:solidFill>
                          <a:srgbClr val="6995D9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800" baseline="0" dirty="0"/>
                        <a:t>خوب</a:t>
                      </a:r>
                      <a:endParaRPr lang="en-US" sz="2800" b="1" i="0" baseline="0" dirty="0">
                        <a:solidFill>
                          <a:srgbClr val="6995D9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800" b="1" baseline="0" dirty="0">
                          <a:solidFill>
                            <a:sysClr val="windowText" lastClr="000000"/>
                          </a:solidFill>
                        </a:rPr>
                        <a:t>تشخیص ایستا</a:t>
                      </a:r>
                      <a:endParaRPr lang="en-US" sz="2800" b="1" i="0" baseline="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B Elham" panose="00000400000000000000" pitchFamily="2" charset="-7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22341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94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461;p64">
            <a:extLst>
              <a:ext uri="{FF2B5EF4-FFF2-40B4-BE49-F238E27FC236}">
                <a16:creationId xmlns:a16="http://schemas.microsoft.com/office/drawing/2014/main" id="{7F895F07-9889-4702-9D98-F81C574D77ED}"/>
              </a:ext>
            </a:extLst>
          </p:cNvPr>
          <p:cNvGrpSpPr/>
          <p:nvPr/>
        </p:nvGrpSpPr>
        <p:grpSpPr>
          <a:xfrm>
            <a:off x="2585019" y="552451"/>
            <a:ext cx="3973961" cy="3938050"/>
            <a:chOff x="1919172" y="2291080"/>
            <a:chExt cx="602023" cy="596584"/>
          </a:xfrm>
          <a:solidFill>
            <a:schemeClr val="bg2">
              <a:alpha val="10000"/>
            </a:schemeClr>
          </a:solidFill>
        </p:grpSpPr>
        <p:sp>
          <p:nvSpPr>
            <p:cNvPr id="9" name="Google Shape;2462;p64">
              <a:extLst>
                <a:ext uri="{FF2B5EF4-FFF2-40B4-BE49-F238E27FC236}">
                  <a16:creationId xmlns:a16="http://schemas.microsoft.com/office/drawing/2014/main" id="{E8E2C25F-51F5-4A7C-86CD-2EFA5BAE9D26}"/>
                </a:ext>
              </a:extLst>
            </p:cNvPr>
            <p:cNvSpPr/>
            <p:nvPr/>
          </p:nvSpPr>
          <p:spPr>
            <a:xfrm>
              <a:off x="1919172" y="2291080"/>
              <a:ext cx="602023" cy="596584"/>
            </a:xfrm>
            <a:custGeom>
              <a:avLst/>
              <a:gdLst/>
              <a:ahLst/>
              <a:cxnLst/>
              <a:rect l="l" t="t" r="r" b="b"/>
              <a:pathLst>
                <a:path w="18151" h="17987" extrusionOk="0">
                  <a:moveTo>
                    <a:pt x="6622" y="532"/>
                  </a:moveTo>
                  <a:lnTo>
                    <a:pt x="6622" y="1042"/>
                  </a:lnTo>
                  <a:lnTo>
                    <a:pt x="5310" y="1042"/>
                  </a:lnTo>
                  <a:lnTo>
                    <a:pt x="5310" y="532"/>
                  </a:lnTo>
                  <a:close/>
                  <a:moveTo>
                    <a:pt x="533" y="16410"/>
                  </a:moveTo>
                  <a:lnTo>
                    <a:pt x="1578" y="17455"/>
                  </a:lnTo>
                  <a:lnTo>
                    <a:pt x="621" y="17455"/>
                  </a:lnTo>
                  <a:cubicBezTo>
                    <a:pt x="573" y="17455"/>
                    <a:pt x="533" y="17415"/>
                    <a:pt x="533" y="17367"/>
                  </a:cubicBezTo>
                  <a:lnTo>
                    <a:pt x="533" y="16410"/>
                  </a:lnTo>
                  <a:close/>
                  <a:moveTo>
                    <a:pt x="17530" y="532"/>
                  </a:moveTo>
                  <a:cubicBezTo>
                    <a:pt x="17577" y="532"/>
                    <a:pt x="17619" y="572"/>
                    <a:pt x="17619" y="620"/>
                  </a:cubicBezTo>
                  <a:lnTo>
                    <a:pt x="17619" y="3452"/>
                  </a:lnTo>
                  <a:lnTo>
                    <a:pt x="17494" y="3452"/>
                  </a:lnTo>
                  <a:cubicBezTo>
                    <a:pt x="17064" y="3452"/>
                    <a:pt x="16714" y="3802"/>
                    <a:pt x="16714" y="4232"/>
                  </a:cubicBezTo>
                  <a:cubicBezTo>
                    <a:pt x="16715" y="4663"/>
                    <a:pt x="17064" y="5013"/>
                    <a:pt x="17494" y="5013"/>
                  </a:cubicBezTo>
                  <a:lnTo>
                    <a:pt x="17619" y="5013"/>
                  </a:lnTo>
                  <a:lnTo>
                    <a:pt x="17619" y="5545"/>
                  </a:lnTo>
                  <a:lnTo>
                    <a:pt x="17211" y="5545"/>
                  </a:lnTo>
                  <a:cubicBezTo>
                    <a:pt x="16869" y="5545"/>
                    <a:pt x="16591" y="5823"/>
                    <a:pt x="16591" y="6165"/>
                  </a:cubicBezTo>
                  <a:lnTo>
                    <a:pt x="16591" y="12832"/>
                  </a:lnTo>
                  <a:cubicBezTo>
                    <a:pt x="16591" y="12979"/>
                    <a:pt x="16710" y="13098"/>
                    <a:pt x="16857" y="13098"/>
                  </a:cubicBezTo>
                  <a:cubicBezTo>
                    <a:pt x="17004" y="13098"/>
                    <a:pt x="17123" y="12979"/>
                    <a:pt x="17123" y="12832"/>
                  </a:cubicBezTo>
                  <a:lnTo>
                    <a:pt x="17123" y="6165"/>
                  </a:lnTo>
                  <a:cubicBezTo>
                    <a:pt x="17123" y="6117"/>
                    <a:pt x="17163" y="6076"/>
                    <a:pt x="17211" y="6076"/>
                  </a:cubicBezTo>
                  <a:lnTo>
                    <a:pt x="17619" y="6076"/>
                  </a:lnTo>
                  <a:lnTo>
                    <a:pt x="17619" y="16391"/>
                  </a:lnTo>
                  <a:lnTo>
                    <a:pt x="17211" y="16391"/>
                  </a:lnTo>
                  <a:cubicBezTo>
                    <a:pt x="17163" y="16391"/>
                    <a:pt x="17123" y="16351"/>
                    <a:pt x="17123" y="16303"/>
                  </a:cubicBezTo>
                  <a:lnTo>
                    <a:pt x="17123" y="14392"/>
                  </a:lnTo>
                  <a:cubicBezTo>
                    <a:pt x="17123" y="14245"/>
                    <a:pt x="17004" y="14126"/>
                    <a:pt x="16857" y="14126"/>
                  </a:cubicBezTo>
                  <a:cubicBezTo>
                    <a:pt x="16710" y="14126"/>
                    <a:pt x="16591" y="14245"/>
                    <a:pt x="16591" y="14392"/>
                  </a:cubicBezTo>
                  <a:lnTo>
                    <a:pt x="16591" y="16303"/>
                  </a:lnTo>
                  <a:cubicBezTo>
                    <a:pt x="16591" y="16645"/>
                    <a:pt x="16869" y="16923"/>
                    <a:pt x="17211" y="16923"/>
                  </a:cubicBezTo>
                  <a:lnTo>
                    <a:pt x="17619" y="16923"/>
                  </a:lnTo>
                  <a:lnTo>
                    <a:pt x="17619" y="17367"/>
                  </a:lnTo>
                  <a:cubicBezTo>
                    <a:pt x="17619" y="17414"/>
                    <a:pt x="17577" y="17455"/>
                    <a:pt x="17530" y="17455"/>
                  </a:cubicBezTo>
                  <a:lnTo>
                    <a:pt x="14765" y="17455"/>
                  </a:lnTo>
                  <a:lnTo>
                    <a:pt x="14765" y="17047"/>
                  </a:lnTo>
                  <a:cubicBezTo>
                    <a:pt x="14765" y="16705"/>
                    <a:pt x="14486" y="16427"/>
                    <a:pt x="14144" y="16427"/>
                  </a:cubicBezTo>
                  <a:lnTo>
                    <a:pt x="8403" y="16427"/>
                  </a:lnTo>
                  <a:cubicBezTo>
                    <a:pt x="8255" y="16427"/>
                    <a:pt x="8137" y="16546"/>
                    <a:pt x="8137" y="16693"/>
                  </a:cubicBezTo>
                  <a:cubicBezTo>
                    <a:pt x="8137" y="16840"/>
                    <a:pt x="8255" y="16959"/>
                    <a:pt x="8403" y="16959"/>
                  </a:cubicBezTo>
                  <a:lnTo>
                    <a:pt x="14144" y="16959"/>
                  </a:lnTo>
                  <a:cubicBezTo>
                    <a:pt x="14192" y="16959"/>
                    <a:pt x="14233" y="16999"/>
                    <a:pt x="14233" y="17047"/>
                  </a:cubicBezTo>
                  <a:lnTo>
                    <a:pt x="14233" y="17455"/>
                  </a:lnTo>
                  <a:lnTo>
                    <a:pt x="3918" y="17455"/>
                  </a:lnTo>
                  <a:lnTo>
                    <a:pt x="3918" y="17047"/>
                  </a:lnTo>
                  <a:cubicBezTo>
                    <a:pt x="3918" y="16999"/>
                    <a:pt x="3959" y="16959"/>
                    <a:pt x="4006" y="16959"/>
                  </a:cubicBezTo>
                  <a:lnTo>
                    <a:pt x="6807" y="16959"/>
                  </a:lnTo>
                  <a:cubicBezTo>
                    <a:pt x="6954" y="16959"/>
                    <a:pt x="7073" y="16840"/>
                    <a:pt x="7073" y="16693"/>
                  </a:cubicBezTo>
                  <a:cubicBezTo>
                    <a:pt x="7073" y="16546"/>
                    <a:pt x="6954" y="16427"/>
                    <a:pt x="6807" y="16427"/>
                  </a:cubicBezTo>
                  <a:lnTo>
                    <a:pt x="4006" y="16427"/>
                  </a:lnTo>
                  <a:cubicBezTo>
                    <a:pt x="3664" y="16427"/>
                    <a:pt x="3386" y="16705"/>
                    <a:pt x="3386" y="17047"/>
                  </a:cubicBezTo>
                  <a:lnTo>
                    <a:pt x="3386" y="17455"/>
                  </a:lnTo>
                  <a:lnTo>
                    <a:pt x="2329" y="17455"/>
                  </a:lnTo>
                  <a:lnTo>
                    <a:pt x="533" y="15658"/>
                  </a:lnTo>
                  <a:lnTo>
                    <a:pt x="533" y="5012"/>
                  </a:lnTo>
                  <a:lnTo>
                    <a:pt x="657" y="5012"/>
                  </a:lnTo>
                  <a:cubicBezTo>
                    <a:pt x="1087" y="5012"/>
                    <a:pt x="1436" y="4663"/>
                    <a:pt x="1436" y="4232"/>
                  </a:cubicBezTo>
                  <a:cubicBezTo>
                    <a:pt x="1436" y="3802"/>
                    <a:pt x="1087" y="3452"/>
                    <a:pt x="657" y="3452"/>
                  </a:cubicBezTo>
                  <a:lnTo>
                    <a:pt x="533" y="3452"/>
                  </a:lnTo>
                  <a:lnTo>
                    <a:pt x="533" y="620"/>
                  </a:lnTo>
                  <a:cubicBezTo>
                    <a:pt x="533" y="572"/>
                    <a:pt x="573" y="532"/>
                    <a:pt x="621" y="532"/>
                  </a:cubicBezTo>
                  <a:lnTo>
                    <a:pt x="4778" y="532"/>
                  </a:lnTo>
                  <a:lnTo>
                    <a:pt x="4778" y="1131"/>
                  </a:lnTo>
                  <a:cubicBezTo>
                    <a:pt x="4778" y="1375"/>
                    <a:pt x="4977" y="1574"/>
                    <a:pt x="5222" y="1574"/>
                  </a:cubicBezTo>
                  <a:lnTo>
                    <a:pt x="6710" y="1574"/>
                  </a:lnTo>
                  <a:cubicBezTo>
                    <a:pt x="6955" y="1574"/>
                    <a:pt x="7153" y="1375"/>
                    <a:pt x="7153" y="1131"/>
                  </a:cubicBezTo>
                  <a:lnTo>
                    <a:pt x="7153" y="532"/>
                  </a:lnTo>
                  <a:close/>
                  <a:moveTo>
                    <a:pt x="621" y="0"/>
                  </a:moveTo>
                  <a:cubicBezTo>
                    <a:pt x="279" y="0"/>
                    <a:pt x="1" y="278"/>
                    <a:pt x="1" y="620"/>
                  </a:cubicBezTo>
                  <a:lnTo>
                    <a:pt x="1" y="3718"/>
                  </a:lnTo>
                  <a:cubicBezTo>
                    <a:pt x="1" y="3865"/>
                    <a:pt x="120" y="3984"/>
                    <a:pt x="267" y="3984"/>
                  </a:cubicBezTo>
                  <a:lnTo>
                    <a:pt x="657" y="3984"/>
                  </a:lnTo>
                  <a:cubicBezTo>
                    <a:pt x="793" y="3984"/>
                    <a:pt x="904" y="4096"/>
                    <a:pt x="904" y="4232"/>
                  </a:cubicBezTo>
                  <a:cubicBezTo>
                    <a:pt x="904" y="4369"/>
                    <a:pt x="793" y="4480"/>
                    <a:pt x="657" y="4480"/>
                  </a:cubicBezTo>
                  <a:lnTo>
                    <a:pt x="267" y="4480"/>
                  </a:lnTo>
                  <a:cubicBezTo>
                    <a:pt x="120" y="4480"/>
                    <a:pt x="1" y="4599"/>
                    <a:pt x="1" y="4746"/>
                  </a:cubicBezTo>
                  <a:lnTo>
                    <a:pt x="1" y="17367"/>
                  </a:lnTo>
                  <a:cubicBezTo>
                    <a:pt x="1" y="17708"/>
                    <a:pt x="279" y="17987"/>
                    <a:pt x="621" y="17987"/>
                  </a:cubicBezTo>
                  <a:lnTo>
                    <a:pt x="17530" y="17987"/>
                  </a:lnTo>
                  <a:cubicBezTo>
                    <a:pt x="17872" y="17987"/>
                    <a:pt x="18150" y="17708"/>
                    <a:pt x="18150" y="17367"/>
                  </a:cubicBezTo>
                  <a:lnTo>
                    <a:pt x="18150" y="4746"/>
                  </a:lnTo>
                  <a:cubicBezTo>
                    <a:pt x="18150" y="4599"/>
                    <a:pt x="18031" y="4480"/>
                    <a:pt x="17884" y="4480"/>
                  </a:cubicBezTo>
                  <a:lnTo>
                    <a:pt x="17494" y="4480"/>
                  </a:lnTo>
                  <a:cubicBezTo>
                    <a:pt x="17358" y="4480"/>
                    <a:pt x="17246" y="4369"/>
                    <a:pt x="17246" y="4232"/>
                  </a:cubicBezTo>
                  <a:cubicBezTo>
                    <a:pt x="17246" y="4096"/>
                    <a:pt x="17358" y="3984"/>
                    <a:pt x="17494" y="3984"/>
                  </a:cubicBezTo>
                  <a:lnTo>
                    <a:pt x="17884" y="3984"/>
                  </a:lnTo>
                  <a:cubicBezTo>
                    <a:pt x="18031" y="3984"/>
                    <a:pt x="18150" y="3865"/>
                    <a:pt x="18150" y="3718"/>
                  </a:cubicBezTo>
                  <a:lnTo>
                    <a:pt x="18150" y="620"/>
                  </a:lnTo>
                  <a:cubicBezTo>
                    <a:pt x="18150" y="278"/>
                    <a:pt x="17872" y="0"/>
                    <a:pt x="1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63;p64">
              <a:extLst>
                <a:ext uri="{FF2B5EF4-FFF2-40B4-BE49-F238E27FC236}">
                  <a16:creationId xmlns:a16="http://schemas.microsoft.com/office/drawing/2014/main" id="{76529C7D-A657-41A7-BD81-67E2CCBAB9E1}"/>
                </a:ext>
              </a:extLst>
            </p:cNvPr>
            <p:cNvSpPr/>
            <p:nvPr/>
          </p:nvSpPr>
          <p:spPr>
            <a:xfrm>
              <a:off x="1995424" y="2364612"/>
              <a:ext cx="449519" cy="449486"/>
            </a:xfrm>
            <a:custGeom>
              <a:avLst/>
              <a:gdLst/>
              <a:ahLst/>
              <a:cxnLst/>
              <a:rect l="l" t="t" r="r" b="b"/>
              <a:pathLst>
                <a:path w="13553" h="13552" extrusionOk="0">
                  <a:moveTo>
                    <a:pt x="12076" y="1483"/>
                  </a:moveTo>
                  <a:cubicBezTo>
                    <a:pt x="12124" y="1483"/>
                    <a:pt x="12164" y="1524"/>
                    <a:pt x="12164" y="1572"/>
                  </a:cubicBezTo>
                  <a:lnTo>
                    <a:pt x="12164" y="11982"/>
                  </a:lnTo>
                  <a:cubicBezTo>
                    <a:pt x="12164" y="12029"/>
                    <a:pt x="12124" y="12070"/>
                    <a:pt x="12076" y="12070"/>
                  </a:cubicBezTo>
                  <a:lnTo>
                    <a:pt x="1562" y="12070"/>
                  </a:lnTo>
                  <a:cubicBezTo>
                    <a:pt x="1514" y="12070"/>
                    <a:pt x="1473" y="12029"/>
                    <a:pt x="1473" y="11982"/>
                  </a:cubicBezTo>
                  <a:lnTo>
                    <a:pt x="1473" y="1572"/>
                  </a:lnTo>
                  <a:cubicBezTo>
                    <a:pt x="1473" y="1524"/>
                    <a:pt x="1514" y="1483"/>
                    <a:pt x="1562" y="1483"/>
                  </a:cubicBezTo>
                  <a:close/>
                  <a:moveTo>
                    <a:pt x="2136" y="1"/>
                  </a:moveTo>
                  <a:cubicBezTo>
                    <a:pt x="1989" y="1"/>
                    <a:pt x="1870" y="119"/>
                    <a:pt x="1870" y="266"/>
                  </a:cubicBezTo>
                  <a:lnTo>
                    <a:pt x="1870" y="952"/>
                  </a:lnTo>
                  <a:lnTo>
                    <a:pt x="1562" y="952"/>
                  </a:lnTo>
                  <a:cubicBezTo>
                    <a:pt x="1220" y="952"/>
                    <a:pt x="942" y="1230"/>
                    <a:pt x="942" y="1572"/>
                  </a:cubicBezTo>
                  <a:lnTo>
                    <a:pt x="942" y="1870"/>
                  </a:lnTo>
                  <a:lnTo>
                    <a:pt x="266" y="1870"/>
                  </a:lnTo>
                  <a:cubicBezTo>
                    <a:pt x="120" y="1870"/>
                    <a:pt x="1" y="1989"/>
                    <a:pt x="1" y="2136"/>
                  </a:cubicBezTo>
                  <a:cubicBezTo>
                    <a:pt x="1" y="2282"/>
                    <a:pt x="120" y="2402"/>
                    <a:pt x="266" y="2402"/>
                  </a:cubicBezTo>
                  <a:lnTo>
                    <a:pt x="942" y="2402"/>
                  </a:lnTo>
                  <a:lnTo>
                    <a:pt x="942" y="2643"/>
                  </a:lnTo>
                  <a:lnTo>
                    <a:pt x="266" y="2643"/>
                  </a:lnTo>
                  <a:cubicBezTo>
                    <a:pt x="120" y="2643"/>
                    <a:pt x="1" y="2762"/>
                    <a:pt x="1" y="2909"/>
                  </a:cubicBezTo>
                  <a:cubicBezTo>
                    <a:pt x="1" y="3056"/>
                    <a:pt x="120" y="3175"/>
                    <a:pt x="266" y="3175"/>
                  </a:cubicBezTo>
                  <a:lnTo>
                    <a:pt x="942" y="3175"/>
                  </a:lnTo>
                  <a:lnTo>
                    <a:pt x="942" y="3417"/>
                  </a:lnTo>
                  <a:lnTo>
                    <a:pt x="266" y="3417"/>
                  </a:lnTo>
                  <a:cubicBezTo>
                    <a:pt x="120" y="3417"/>
                    <a:pt x="1" y="3536"/>
                    <a:pt x="1" y="3683"/>
                  </a:cubicBezTo>
                  <a:cubicBezTo>
                    <a:pt x="1" y="3830"/>
                    <a:pt x="120" y="3949"/>
                    <a:pt x="266" y="3949"/>
                  </a:cubicBezTo>
                  <a:lnTo>
                    <a:pt x="942" y="3949"/>
                  </a:lnTo>
                  <a:lnTo>
                    <a:pt x="942" y="4190"/>
                  </a:lnTo>
                  <a:lnTo>
                    <a:pt x="266" y="4190"/>
                  </a:lnTo>
                  <a:cubicBezTo>
                    <a:pt x="120" y="4190"/>
                    <a:pt x="1" y="4309"/>
                    <a:pt x="1" y="4456"/>
                  </a:cubicBezTo>
                  <a:cubicBezTo>
                    <a:pt x="1" y="4603"/>
                    <a:pt x="120" y="4722"/>
                    <a:pt x="266" y="4722"/>
                  </a:cubicBezTo>
                  <a:lnTo>
                    <a:pt x="942" y="4722"/>
                  </a:lnTo>
                  <a:lnTo>
                    <a:pt x="942" y="4963"/>
                  </a:lnTo>
                  <a:lnTo>
                    <a:pt x="266" y="4963"/>
                  </a:lnTo>
                  <a:cubicBezTo>
                    <a:pt x="120" y="4963"/>
                    <a:pt x="1" y="5082"/>
                    <a:pt x="1" y="5229"/>
                  </a:cubicBezTo>
                  <a:cubicBezTo>
                    <a:pt x="1" y="5376"/>
                    <a:pt x="120" y="5495"/>
                    <a:pt x="266" y="5495"/>
                  </a:cubicBezTo>
                  <a:lnTo>
                    <a:pt x="942" y="5495"/>
                  </a:lnTo>
                  <a:lnTo>
                    <a:pt x="942" y="5737"/>
                  </a:lnTo>
                  <a:lnTo>
                    <a:pt x="266" y="5737"/>
                  </a:lnTo>
                  <a:cubicBezTo>
                    <a:pt x="120" y="5737"/>
                    <a:pt x="1" y="5856"/>
                    <a:pt x="1" y="6003"/>
                  </a:cubicBezTo>
                  <a:cubicBezTo>
                    <a:pt x="1" y="6150"/>
                    <a:pt x="120" y="6269"/>
                    <a:pt x="266" y="6269"/>
                  </a:cubicBezTo>
                  <a:lnTo>
                    <a:pt x="942" y="6269"/>
                  </a:lnTo>
                  <a:lnTo>
                    <a:pt x="942" y="6511"/>
                  </a:lnTo>
                  <a:lnTo>
                    <a:pt x="266" y="6511"/>
                  </a:lnTo>
                  <a:cubicBezTo>
                    <a:pt x="120" y="6511"/>
                    <a:pt x="1" y="6630"/>
                    <a:pt x="1" y="6776"/>
                  </a:cubicBezTo>
                  <a:cubicBezTo>
                    <a:pt x="1" y="6923"/>
                    <a:pt x="120" y="7042"/>
                    <a:pt x="266" y="7042"/>
                  </a:cubicBezTo>
                  <a:lnTo>
                    <a:pt x="942" y="7042"/>
                  </a:lnTo>
                  <a:lnTo>
                    <a:pt x="942" y="7284"/>
                  </a:lnTo>
                  <a:lnTo>
                    <a:pt x="266" y="7284"/>
                  </a:lnTo>
                  <a:cubicBezTo>
                    <a:pt x="120" y="7284"/>
                    <a:pt x="1" y="7403"/>
                    <a:pt x="1" y="7550"/>
                  </a:cubicBezTo>
                  <a:cubicBezTo>
                    <a:pt x="1" y="7696"/>
                    <a:pt x="120" y="7816"/>
                    <a:pt x="266" y="7816"/>
                  </a:cubicBezTo>
                  <a:lnTo>
                    <a:pt x="942" y="7816"/>
                  </a:lnTo>
                  <a:lnTo>
                    <a:pt x="942" y="8058"/>
                  </a:lnTo>
                  <a:lnTo>
                    <a:pt x="266" y="8058"/>
                  </a:lnTo>
                  <a:cubicBezTo>
                    <a:pt x="120" y="8058"/>
                    <a:pt x="1" y="8177"/>
                    <a:pt x="1" y="8324"/>
                  </a:cubicBezTo>
                  <a:cubicBezTo>
                    <a:pt x="1" y="8471"/>
                    <a:pt x="120" y="8589"/>
                    <a:pt x="266" y="8589"/>
                  </a:cubicBezTo>
                  <a:lnTo>
                    <a:pt x="942" y="8589"/>
                  </a:lnTo>
                  <a:lnTo>
                    <a:pt x="942" y="8831"/>
                  </a:lnTo>
                  <a:lnTo>
                    <a:pt x="266" y="8831"/>
                  </a:lnTo>
                  <a:cubicBezTo>
                    <a:pt x="120" y="8831"/>
                    <a:pt x="1" y="8950"/>
                    <a:pt x="1" y="9097"/>
                  </a:cubicBezTo>
                  <a:cubicBezTo>
                    <a:pt x="1" y="9244"/>
                    <a:pt x="120" y="9363"/>
                    <a:pt x="266" y="9363"/>
                  </a:cubicBezTo>
                  <a:lnTo>
                    <a:pt x="942" y="9363"/>
                  </a:lnTo>
                  <a:lnTo>
                    <a:pt x="942" y="9604"/>
                  </a:lnTo>
                  <a:lnTo>
                    <a:pt x="266" y="9604"/>
                  </a:lnTo>
                  <a:cubicBezTo>
                    <a:pt x="120" y="9604"/>
                    <a:pt x="1" y="9723"/>
                    <a:pt x="1" y="9870"/>
                  </a:cubicBezTo>
                  <a:cubicBezTo>
                    <a:pt x="1" y="10017"/>
                    <a:pt x="120" y="10136"/>
                    <a:pt x="266" y="10136"/>
                  </a:cubicBezTo>
                  <a:lnTo>
                    <a:pt x="942" y="10136"/>
                  </a:lnTo>
                  <a:lnTo>
                    <a:pt x="942" y="10378"/>
                  </a:lnTo>
                  <a:lnTo>
                    <a:pt x="266" y="10378"/>
                  </a:lnTo>
                  <a:cubicBezTo>
                    <a:pt x="120" y="10378"/>
                    <a:pt x="1" y="10497"/>
                    <a:pt x="1" y="10644"/>
                  </a:cubicBezTo>
                  <a:cubicBezTo>
                    <a:pt x="1" y="10791"/>
                    <a:pt x="120" y="10909"/>
                    <a:pt x="266" y="10909"/>
                  </a:cubicBezTo>
                  <a:lnTo>
                    <a:pt x="942" y="10909"/>
                  </a:lnTo>
                  <a:lnTo>
                    <a:pt x="942" y="11151"/>
                  </a:lnTo>
                  <a:lnTo>
                    <a:pt x="266" y="11151"/>
                  </a:lnTo>
                  <a:cubicBezTo>
                    <a:pt x="120" y="11151"/>
                    <a:pt x="1" y="11271"/>
                    <a:pt x="1" y="11417"/>
                  </a:cubicBezTo>
                  <a:cubicBezTo>
                    <a:pt x="1" y="11564"/>
                    <a:pt x="120" y="11683"/>
                    <a:pt x="266" y="11683"/>
                  </a:cubicBezTo>
                  <a:lnTo>
                    <a:pt x="942" y="11683"/>
                  </a:lnTo>
                  <a:lnTo>
                    <a:pt x="942" y="11981"/>
                  </a:lnTo>
                  <a:cubicBezTo>
                    <a:pt x="942" y="12323"/>
                    <a:pt x="1220" y="12601"/>
                    <a:pt x="1562" y="12601"/>
                  </a:cubicBezTo>
                  <a:lnTo>
                    <a:pt x="1870" y="12601"/>
                  </a:lnTo>
                  <a:lnTo>
                    <a:pt x="1870" y="13286"/>
                  </a:lnTo>
                  <a:cubicBezTo>
                    <a:pt x="1870" y="13433"/>
                    <a:pt x="1988" y="13552"/>
                    <a:pt x="2136" y="13552"/>
                  </a:cubicBezTo>
                  <a:cubicBezTo>
                    <a:pt x="2283" y="13552"/>
                    <a:pt x="2402" y="13433"/>
                    <a:pt x="2402" y="13286"/>
                  </a:cubicBezTo>
                  <a:lnTo>
                    <a:pt x="2402" y="12601"/>
                  </a:lnTo>
                  <a:lnTo>
                    <a:pt x="2643" y="12601"/>
                  </a:lnTo>
                  <a:lnTo>
                    <a:pt x="2643" y="13286"/>
                  </a:lnTo>
                  <a:cubicBezTo>
                    <a:pt x="2643" y="13433"/>
                    <a:pt x="2763" y="13552"/>
                    <a:pt x="2909" y="13552"/>
                  </a:cubicBezTo>
                  <a:cubicBezTo>
                    <a:pt x="3056" y="13552"/>
                    <a:pt x="3175" y="13433"/>
                    <a:pt x="3175" y="13286"/>
                  </a:cubicBezTo>
                  <a:lnTo>
                    <a:pt x="3175" y="12601"/>
                  </a:lnTo>
                  <a:lnTo>
                    <a:pt x="3417" y="12601"/>
                  </a:lnTo>
                  <a:lnTo>
                    <a:pt x="3417" y="13286"/>
                  </a:lnTo>
                  <a:cubicBezTo>
                    <a:pt x="3417" y="13433"/>
                    <a:pt x="3536" y="13552"/>
                    <a:pt x="3682" y="13552"/>
                  </a:cubicBezTo>
                  <a:cubicBezTo>
                    <a:pt x="3829" y="13552"/>
                    <a:pt x="3948" y="13433"/>
                    <a:pt x="3948" y="13286"/>
                  </a:cubicBezTo>
                  <a:lnTo>
                    <a:pt x="3948" y="12601"/>
                  </a:lnTo>
                  <a:lnTo>
                    <a:pt x="4191" y="12601"/>
                  </a:lnTo>
                  <a:lnTo>
                    <a:pt x="4191" y="13286"/>
                  </a:lnTo>
                  <a:cubicBezTo>
                    <a:pt x="4191" y="13433"/>
                    <a:pt x="4309" y="13552"/>
                    <a:pt x="4457" y="13552"/>
                  </a:cubicBezTo>
                  <a:cubicBezTo>
                    <a:pt x="4602" y="13552"/>
                    <a:pt x="4722" y="13433"/>
                    <a:pt x="4722" y="13286"/>
                  </a:cubicBezTo>
                  <a:lnTo>
                    <a:pt x="4722" y="12601"/>
                  </a:lnTo>
                  <a:lnTo>
                    <a:pt x="4964" y="12601"/>
                  </a:lnTo>
                  <a:lnTo>
                    <a:pt x="4964" y="13286"/>
                  </a:lnTo>
                  <a:cubicBezTo>
                    <a:pt x="4964" y="13433"/>
                    <a:pt x="5083" y="13552"/>
                    <a:pt x="5230" y="13552"/>
                  </a:cubicBezTo>
                  <a:cubicBezTo>
                    <a:pt x="5377" y="13552"/>
                    <a:pt x="5496" y="13433"/>
                    <a:pt x="5496" y="13286"/>
                  </a:cubicBezTo>
                  <a:lnTo>
                    <a:pt x="5496" y="12601"/>
                  </a:lnTo>
                  <a:lnTo>
                    <a:pt x="5737" y="12601"/>
                  </a:lnTo>
                  <a:lnTo>
                    <a:pt x="5737" y="13286"/>
                  </a:lnTo>
                  <a:cubicBezTo>
                    <a:pt x="5737" y="13433"/>
                    <a:pt x="5856" y="13552"/>
                    <a:pt x="6003" y="13552"/>
                  </a:cubicBezTo>
                  <a:cubicBezTo>
                    <a:pt x="6150" y="13552"/>
                    <a:pt x="6269" y="13433"/>
                    <a:pt x="6269" y="13286"/>
                  </a:cubicBezTo>
                  <a:lnTo>
                    <a:pt x="6269" y="12601"/>
                  </a:lnTo>
                  <a:lnTo>
                    <a:pt x="6511" y="12601"/>
                  </a:lnTo>
                  <a:lnTo>
                    <a:pt x="6511" y="13286"/>
                  </a:lnTo>
                  <a:cubicBezTo>
                    <a:pt x="6511" y="13433"/>
                    <a:pt x="6630" y="13552"/>
                    <a:pt x="6776" y="13552"/>
                  </a:cubicBezTo>
                  <a:cubicBezTo>
                    <a:pt x="6924" y="13552"/>
                    <a:pt x="7042" y="13433"/>
                    <a:pt x="7042" y="13286"/>
                  </a:cubicBezTo>
                  <a:lnTo>
                    <a:pt x="7042" y="12601"/>
                  </a:lnTo>
                  <a:lnTo>
                    <a:pt x="7284" y="12601"/>
                  </a:lnTo>
                  <a:lnTo>
                    <a:pt x="7284" y="13286"/>
                  </a:lnTo>
                  <a:cubicBezTo>
                    <a:pt x="7284" y="13433"/>
                    <a:pt x="7403" y="13552"/>
                    <a:pt x="7550" y="13552"/>
                  </a:cubicBezTo>
                  <a:cubicBezTo>
                    <a:pt x="7697" y="13552"/>
                    <a:pt x="7816" y="13433"/>
                    <a:pt x="7816" y="13286"/>
                  </a:cubicBezTo>
                  <a:lnTo>
                    <a:pt x="7816" y="12601"/>
                  </a:lnTo>
                  <a:lnTo>
                    <a:pt x="8057" y="12601"/>
                  </a:lnTo>
                  <a:lnTo>
                    <a:pt x="8057" y="13286"/>
                  </a:lnTo>
                  <a:cubicBezTo>
                    <a:pt x="8057" y="13433"/>
                    <a:pt x="8177" y="13552"/>
                    <a:pt x="8323" y="13552"/>
                  </a:cubicBezTo>
                  <a:cubicBezTo>
                    <a:pt x="8470" y="13552"/>
                    <a:pt x="8589" y="13433"/>
                    <a:pt x="8589" y="13286"/>
                  </a:cubicBezTo>
                  <a:lnTo>
                    <a:pt x="8589" y="12601"/>
                  </a:lnTo>
                  <a:lnTo>
                    <a:pt x="8832" y="12601"/>
                  </a:lnTo>
                  <a:lnTo>
                    <a:pt x="8832" y="13286"/>
                  </a:lnTo>
                  <a:cubicBezTo>
                    <a:pt x="8832" y="13433"/>
                    <a:pt x="8951" y="13552"/>
                    <a:pt x="9096" y="13552"/>
                  </a:cubicBezTo>
                  <a:cubicBezTo>
                    <a:pt x="9244" y="13552"/>
                    <a:pt x="9362" y="13433"/>
                    <a:pt x="9362" y="13286"/>
                  </a:cubicBezTo>
                  <a:lnTo>
                    <a:pt x="9362" y="12601"/>
                  </a:lnTo>
                  <a:lnTo>
                    <a:pt x="9605" y="12601"/>
                  </a:lnTo>
                  <a:lnTo>
                    <a:pt x="9605" y="13286"/>
                  </a:lnTo>
                  <a:cubicBezTo>
                    <a:pt x="9605" y="13433"/>
                    <a:pt x="9724" y="13552"/>
                    <a:pt x="9871" y="13552"/>
                  </a:cubicBezTo>
                  <a:cubicBezTo>
                    <a:pt x="10017" y="13552"/>
                    <a:pt x="10137" y="13433"/>
                    <a:pt x="10137" y="13286"/>
                  </a:cubicBezTo>
                  <a:lnTo>
                    <a:pt x="10137" y="12601"/>
                  </a:lnTo>
                  <a:lnTo>
                    <a:pt x="10378" y="12601"/>
                  </a:lnTo>
                  <a:lnTo>
                    <a:pt x="10378" y="13286"/>
                  </a:lnTo>
                  <a:cubicBezTo>
                    <a:pt x="10378" y="13433"/>
                    <a:pt x="10497" y="13552"/>
                    <a:pt x="10644" y="13552"/>
                  </a:cubicBezTo>
                  <a:cubicBezTo>
                    <a:pt x="10791" y="13552"/>
                    <a:pt x="10910" y="13433"/>
                    <a:pt x="10910" y="13286"/>
                  </a:cubicBezTo>
                  <a:lnTo>
                    <a:pt x="10910" y="12601"/>
                  </a:lnTo>
                  <a:lnTo>
                    <a:pt x="11152" y="12601"/>
                  </a:lnTo>
                  <a:lnTo>
                    <a:pt x="11152" y="13286"/>
                  </a:lnTo>
                  <a:cubicBezTo>
                    <a:pt x="11152" y="13433"/>
                    <a:pt x="11271" y="13552"/>
                    <a:pt x="11418" y="13552"/>
                  </a:cubicBezTo>
                  <a:cubicBezTo>
                    <a:pt x="11565" y="13552"/>
                    <a:pt x="11684" y="13433"/>
                    <a:pt x="11684" y="13286"/>
                  </a:cubicBezTo>
                  <a:lnTo>
                    <a:pt x="11684" y="12601"/>
                  </a:lnTo>
                  <a:lnTo>
                    <a:pt x="12076" y="12601"/>
                  </a:lnTo>
                  <a:cubicBezTo>
                    <a:pt x="12418" y="12601"/>
                    <a:pt x="12696" y="12323"/>
                    <a:pt x="12696" y="11981"/>
                  </a:cubicBezTo>
                  <a:lnTo>
                    <a:pt x="12696" y="11683"/>
                  </a:lnTo>
                  <a:lnTo>
                    <a:pt x="13287" y="11683"/>
                  </a:lnTo>
                  <a:cubicBezTo>
                    <a:pt x="13433" y="11683"/>
                    <a:pt x="13553" y="11564"/>
                    <a:pt x="13553" y="11417"/>
                  </a:cubicBezTo>
                  <a:cubicBezTo>
                    <a:pt x="13553" y="11271"/>
                    <a:pt x="13433" y="11151"/>
                    <a:pt x="13287" y="11151"/>
                  </a:cubicBezTo>
                  <a:lnTo>
                    <a:pt x="12696" y="11151"/>
                  </a:lnTo>
                  <a:lnTo>
                    <a:pt x="12696" y="10909"/>
                  </a:lnTo>
                  <a:lnTo>
                    <a:pt x="13287" y="10909"/>
                  </a:lnTo>
                  <a:cubicBezTo>
                    <a:pt x="13433" y="10909"/>
                    <a:pt x="13553" y="10791"/>
                    <a:pt x="13553" y="10644"/>
                  </a:cubicBezTo>
                  <a:cubicBezTo>
                    <a:pt x="13553" y="10497"/>
                    <a:pt x="13433" y="10378"/>
                    <a:pt x="13287" y="10378"/>
                  </a:cubicBezTo>
                  <a:lnTo>
                    <a:pt x="12696" y="10378"/>
                  </a:lnTo>
                  <a:lnTo>
                    <a:pt x="12696" y="10136"/>
                  </a:lnTo>
                  <a:lnTo>
                    <a:pt x="13287" y="10136"/>
                  </a:lnTo>
                  <a:cubicBezTo>
                    <a:pt x="13433" y="10136"/>
                    <a:pt x="13553" y="10017"/>
                    <a:pt x="13553" y="9870"/>
                  </a:cubicBezTo>
                  <a:cubicBezTo>
                    <a:pt x="13553" y="9723"/>
                    <a:pt x="13433" y="9604"/>
                    <a:pt x="13287" y="9604"/>
                  </a:cubicBezTo>
                  <a:lnTo>
                    <a:pt x="12696" y="9604"/>
                  </a:lnTo>
                  <a:lnTo>
                    <a:pt x="12696" y="9363"/>
                  </a:lnTo>
                  <a:lnTo>
                    <a:pt x="13287" y="9363"/>
                  </a:lnTo>
                  <a:cubicBezTo>
                    <a:pt x="13433" y="9363"/>
                    <a:pt x="13553" y="9244"/>
                    <a:pt x="13553" y="9097"/>
                  </a:cubicBezTo>
                  <a:cubicBezTo>
                    <a:pt x="13553" y="8950"/>
                    <a:pt x="13433" y="8831"/>
                    <a:pt x="13287" y="8831"/>
                  </a:cubicBezTo>
                  <a:lnTo>
                    <a:pt x="12696" y="8831"/>
                  </a:lnTo>
                  <a:lnTo>
                    <a:pt x="12696" y="8589"/>
                  </a:lnTo>
                  <a:lnTo>
                    <a:pt x="13287" y="8589"/>
                  </a:lnTo>
                  <a:cubicBezTo>
                    <a:pt x="13433" y="8589"/>
                    <a:pt x="13553" y="8471"/>
                    <a:pt x="13553" y="8324"/>
                  </a:cubicBezTo>
                  <a:cubicBezTo>
                    <a:pt x="13553" y="8177"/>
                    <a:pt x="13433" y="8058"/>
                    <a:pt x="13287" y="8058"/>
                  </a:cubicBezTo>
                  <a:lnTo>
                    <a:pt x="12696" y="8058"/>
                  </a:lnTo>
                  <a:lnTo>
                    <a:pt x="12696" y="7816"/>
                  </a:lnTo>
                  <a:lnTo>
                    <a:pt x="13287" y="7816"/>
                  </a:lnTo>
                  <a:cubicBezTo>
                    <a:pt x="13433" y="7816"/>
                    <a:pt x="13553" y="7696"/>
                    <a:pt x="13553" y="7550"/>
                  </a:cubicBezTo>
                  <a:cubicBezTo>
                    <a:pt x="13553" y="7403"/>
                    <a:pt x="13433" y="7284"/>
                    <a:pt x="13287" y="7284"/>
                  </a:cubicBezTo>
                  <a:lnTo>
                    <a:pt x="12696" y="7284"/>
                  </a:lnTo>
                  <a:lnTo>
                    <a:pt x="12696" y="7042"/>
                  </a:lnTo>
                  <a:lnTo>
                    <a:pt x="13287" y="7042"/>
                  </a:lnTo>
                  <a:cubicBezTo>
                    <a:pt x="13433" y="7042"/>
                    <a:pt x="13553" y="6923"/>
                    <a:pt x="13553" y="6776"/>
                  </a:cubicBezTo>
                  <a:cubicBezTo>
                    <a:pt x="13553" y="6630"/>
                    <a:pt x="13433" y="6511"/>
                    <a:pt x="13287" y="6511"/>
                  </a:cubicBezTo>
                  <a:lnTo>
                    <a:pt x="12696" y="6511"/>
                  </a:lnTo>
                  <a:lnTo>
                    <a:pt x="12696" y="6269"/>
                  </a:lnTo>
                  <a:lnTo>
                    <a:pt x="13287" y="6269"/>
                  </a:lnTo>
                  <a:cubicBezTo>
                    <a:pt x="13433" y="6269"/>
                    <a:pt x="13553" y="6150"/>
                    <a:pt x="13553" y="6003"/>
                  </a:cubicBezTo>
                  <a:cubicBezTo>
                    <a:pt x="13553" y="5856"/>
                    <a:pt x="13433" y="5737"/>
                    <a:pt x="13287" y="5737"/>
                  </a:cubicBezTo>
                  <a:lnTo>
                    <a:pt x="12696" y="5737"/>
                  </a:lnTo>
                  <a:lnTo>
                    <a:pt x="12696" y="5495"/>
                  </a:lnTo>
                  <a:lnTo>
                    <a:pt x="13287" y="5495"/>
                  </a:lnTo>
                  <a:cubicBezTo>
                    <a:pt x="13433" y="5495"/>
                    <a:pt x="13553" y="5376"/>
                    <a:pt x="13553" y="5229"/>
                  </a:cubicBezTo>
                  <a:cubicBezTo>
                    <a:pt x="13553" y="5082"/>
                    <a:pt x="13433" y="4964"/>
                    <a:pt x="13287" y="4964"/>
                  </a:cubicBezTo>
                  <a:lnTo>
                    <a:pt x="12696" y="4964"/>
                  </a:lnTo>
                  <a:lnTo>
                    <a:pt x="12696" y="4722"/>
                  </a:lnTo>
                  <a:lnTo>
                    <a:pt x="13287" y="4722"/>
                  </a:lnTo>
                  <a:cubicBezTo>
                    <a:pt x="13433" y="4722"/>
                    <a:pt x="13553" y="4603"/>
                    <a:pt x="13553" y="4456"/>
                  </a:cubicBezTo>
                  <a:cubicBezTo>
                    <a:pt x="13553" y="4309"/>
                    <a:pt x="13433" y="4190"/>
                    <a:pt x="13287" y="4190"/>
                  </a:cubicBezTo>
                  <a:lnTo>
                    <a:pt x="12696" y="4190"/>
                  </a:lnTo>
                  <a:lnTo>
                    <a:pt x="12696" y="3949"/>
                  </a:lnTo>
                  <a:lnTo>
                    <a:pt x="13287" y="3949"/>
                  </a:lnTo>
                  <a:cubicBezTo>
                    <a:pt x="13433" y="3949"/>
                    <a:pt x="13553" y="3830"/>
                    <a:pt x="13553" y="3683"/>
                  </a:cubicBezTo>
                  <a:cubicBezTo>
                    <a:pt x="13553" y="3536"/>
                    <a:pt x="13433" y="3417"/>
                    <a:pt x="13287" y="3417"/>
                  </a:cubicBezTo>
                  <a:lnTo>
                    <a:pt x="12696" y="3417"/>
                  </a:lnTo>
                  <a:lnTo>
                    <a:pt x="12696" y="3175"/>
                  </a:lnTo>
                  <a:lnTo>
                    <a:pt x="13287" y="3175"/>
                  </a:lnTo>
                  <a:cubicBezTo>
                    <a:pt x="13433" y="3175"/>
                    <a:pt x="13553" y="3056"/>
                    <a:pt x="13553" y="2909"/>
                  </a:cubicBezTo>
                  <a:cubicBezTo>
                    <a:pt x="13553" y="2762"/>
                    <a:pt x="13433" y="2643"/>
                    <a:pt x="13287" y="2643"/>
                  </a:cubicBezTo>
                  <a:lnTo>
                    <a:pt x="12696" y="2643"/>
                  </a:lnTo>
                  <a:lnTo>
                    <a:pt x="12696" y="2402"/>
                  </a:lnTo>
                  <a:lnTo>
                    <a:pt x="13287" y="2402"/>
                  </a:lnTo>
                  <a:cubicBezTo>
                    <a:pt x="13433" y="2402"/>
                    <a:pt x="13553" y="2282"/>
                    <a:pt x="13553" y="2136"/>
                  </a:cubicBezTo>
                  <a:cubicBezTo>
                    <a:pt x="13553" y="1989"/>
                    <a:pt x="13433" y="1870"/>
                    <a:pt x="13287" y="1870"/>
                  </a:cubicBezTo>
                  <a:lnTo>
                    <a:pt x="12696" y="1870"/>
                  </a:lnTo>
                  <a:lnTo>
                    <a:pt x="12696" y="1572"/>
                  </a:lnTo>
                  <a:cubicBezTo>
                    <a:pt x="12696" y="1230"/>
                    <a:pt x="12418" y="952"/>
                    <a:pt x="12076" y="952"/>
                  </a:cubicBezTo>
                  <a:lnTo>
                    <a:pt x="11684" y="952"/>
                  </a:lnTo>
                  <a:lnTo>
                    <a:pt x="11684" y="266"/>
                  </a:lnTo>
                  <a:cubicBezTo>
                    <a:pt x="11684" y="119"/>
                    <a:pt x="11565" y="1"/>
                    <a:pt x="11418" y="1"/>
                  </a:cubicBezTo>
                  <a:cubicBezTo>
                    <a:pt x="11271" y="1"/>
                    <a:pt x="11152" y="119"/>
                    <a:pt x="11152" y="266"/>
                  </a:cubicBezTo>
                  <a:lnTo>
                    <a:pt x="11152" y="952"/>
                  </a:lnTo>
                  <a:lnTo>
                    <a:pt x="10910" y="952"/>
                  </a:lnTo>
                  <a:lnTo>
                    <a:pt x="10910" y="266"/>
                  </a:lnTo>
                  <a:cubicBezTo>
                    <a:pt x="10910" y="119"/>
                    <a:pt x="10792" y="1"/>
                    <a:pt x="10644" y="1"/>
                  </a:cubicBezTo>
                  <a:cubicBezTo>
                    <a:pt x="10497" y="1"/>
                    <a:pt x="10379" y="119"/>
                    <a:pt x="10379" y="266"/>
                  </a:cubicBezTo>
                  <a:lnTo>
                    <a:pt x="10379" y="952"/>
                  </a:lnTo>
                  <a:lnTo>
                    <a:pt x="10137" y="952"/>
                  </a:lnTo>
                  <a:lnTo>
                    <a:pt x="10137" y="266"/>
                  </a:lnTo>
                  <a:cubicBezTo>
                    <a:pt x="10137" y="119"/>
                    <a:pt x="10017" y="1"/>
                    <a:pt x="9871" y="1"/>
                  </a:cubicBezTo>
                  <a:cubicBezTo>
                    <a:pt x="9724" y="1"/>
                    <a:pt x="9605" y="119"/>
                    <a:pt x="9605" y="266"/>
                  </a:cubicBezTo>
                  <a:lnTo>
                    <a:pt x="9605" y="952"/>
                  </a:lnTo>
                  <a:lnTo>
                    <a:pt x="9363" y="952"/>
                  </a:lnTo>
                  <a:lnTo>
                    <a:pt x="9363" y="266"/>
                  </a:lnTo>
                  <a:cubicBezTo>
                    <a:pt x="9363" y="119"/>
                    <a:pt x="9244" y="1"/>
                    <a:pt x="9098" y="1"/>
                  </a:cubicBezTo>
                  <a:cubicBezTo>
                    <a:pt x="8951" y="1"/>
                    <a:pt x="8832" y="119"/>
                    <a:pt x="8832" y="266"/>
                  </a:cubicBezTo>
                  <a:lnTo>
                    <a:pt x="8832" y="952"/>
                  </a:lnTo>
                  <a:lnTo>
                    <a:pt x="8589" y="952"/>
                  </a:lnTo>
                  <a:lnTo>
                    <a:pt x="8589" y="266"/>
                  </a:lnTo>
                  <a:cubicBezTo>
                    <a:pt x="8589" y="119"/>
                    <a:pt x="8470" y="1"/>
                    <a:pt x="8323" y="1"/>
                  </a:cubicBezTo>
                  <a:cubicBezTo>
                    <a:pt x="8177" y="1"/>
                    <a:pt x="8057" y="119"/>
                    <a:pt x="8057" y="266"/>
                  </a:cubicBezTo>
                  <a:lnTo>
                    <a:pt x="8057" y="952"/>
                  </a:lnTo>
                  <a:lnTo>
                    <a:pt x="7816" y="952"/>
                  </a:lnTo>
                  <a:lnTo>
                    <a:pt x="7816" y="266"/>
                  </a:lnTo>
                  <a:cubicBezTo>
                    <a:pt x="7816" y="119"/>
                    <a:pt x="7697" y="1"/>
                    <a:pt x="7550" y="1"/>
                  </a:cubicBezTo>
                  <a:cubicBezTo>
                    <a:pt x="7403" y="1"/>
                    <a:pt x="7284" y="119"/>
                    <a:pt x="7284" y="266"/>
                  </a:cubicBezTo>
                  <a:lnTo>
                    <a:pt x="7284" y="952"/>
                  </a:lnTo>
                  <a:lnTo>
                    <a:pt x="7043" y="952"/>
                  </a:lnTo>
                  <a:lnTo>
                    <a:pt x="7043" y="266"/>
                  </a:lnTo>
                  <a:cubicBezTo>
                    <a:pt x="7043" y="119"/>
                    <a:pt x="6924" y="1"/>
                    <a:pt x="6777" y="1"/>
                  </a:cubicBezTo>
                  <a:cubicBezTo>
                    <a:pt x="6629" y="1"/>
                    <a:pt x="6511" y="119"/>
                    <a:pt x="6511" y="266"/>
                  </a:cubicBezTo>
                  <a:lnTo>
                    <a:pt x="6511" y="952"/>
                  </a:lnTo>
                  <a:lnTo>
                    <a:pt x="6269" y="952"/>
                  </a:lnTo>
                  <a:lnTo>
                    <a:pt x="6269" y="266"/>
                  </a:lnTo>
                  <a:cubicBezTo>
                    <a:pt x="6269" y="119"/>
                    <a:pt x="6150" y="1"/>
                    <a:pt x="6003" y="1"/>
                  </a:cubicBezTo>
                  <a:cubicBezTo>
                    <a:pt x="5856" y="1"/>
                    <a:pt x="5737" y="119"/>
                    <a:pt x="5737" y="266"/>
                  </a:cubicBezTo>
                  <a:lnTo>
                    <a:pt x="5737" y="952"/>
                  </a:lnTo>
                  <a:lnTo>
                    <a:pt x="5496" y="952"/>
                  </a:lnTo>
                  <a:lnTo>
                    <a:pt x="5496" y="266"/>
                  </a:lnTo>
                  <a:cubicBezTo>
                    <a:pt x="5496" y="119"/>
                    <a:pt x="5377" y="1"/>
                    <a:pt x="5230" y="1"/>
                  </a:cubicBezTo>
                  <a:cubicBezTo>
                    <a:pt x="5083" y="1"/>
                    <a:pt x="4964" y="119"/>
                    <a:pt x="4964" y="266"/>
                  </a:cubicBezTo>
                  <a:lnTo>
                    <a:pt x="4964" y="952"/>
                  </a:lnTo>
                  <a:lnTo>
                    <a:pt x="4723" y="952"/>
                  </a:lnTo>
                  <a:lnTo>
                    <a:pt x="4723" y="266"/>
                  </a:lnTo>
                  <a:cubicBezTo>
                    <a:pt x="4723" y="119"/>
                    <a:pt x="4603" y="1"/>
                    <a:pt x="4457" y="1"/>
                  </a:cubicBezTo>
                  <a:cubicBezTo>
                    <a:pt x="4310" y="1"/>
                    <a:pt x="4191" y="119"/>
                    <a:pt x="4191" y="266"/>
                  </a:cubicBezTo>
                  <a:lnTo>
                    <a:pt x="4191" y="952"/>
                  </a:lnTo>
                  <a:lnTo>
                    <a:pt x="3948" y="952"/>
                  </a:lnTo>
                  <a:lnTo>
                    <a:pt x="3948" y="266"/>
                  </a:lnTo>
                  <a:cubicBezTo>
                    <a:pt x="3948" y="119"/>
                    <a:pt x="3829" y="1"/>
                    <a:pt x="3682" y="1"/>
                  </a:cubicBezTo>
                  <a:cubicBezTo>
                    <a:pt x="3536" y="1"/>
                    <a:pt x="3417" y="119"/>
                    <a:pt x="3417" y="266"/>
                  </a:cubicBezTo>
                  <a:lnTo>
                    <a:pt x="3417" y="952"/>
                  </a:lnTo>
                  <a:lnTo>
                    <a:pt x="3175" y="952"/>
                  </a:lnTo>
                  <a:lnTo>
                    <a:pt x="3175" y="266"/>
                  </a:lnTo>
                  <a:cubicBezTo>
                    <a:pt x="3175" y="119"/>
                    <a:pt x="3056" y="1"/>
                    <a:pt x="2909" y="1"/>
                  </a:cubicBezTo>
                  <a:cubicBezTo>
                    <a:pt x="2763" y="1"/>
                    <a:pt x="2643" y="119"/>
                    <a:pt x="2643" y="266"/>
                  </a:cubicBezTo>
                  <a:lnTo>
                    <a:pt x="2643" y="952"/>
                  </a:lnTo>
                  <a:lnTo>
                    <a:pt x="2402" y="952"/>
                  </a:lnTo>
                  <a:lnTo>
                    <a:pt x="2402" y="266"/>
                  </a:lnTo>
                  <a:cubicBezTo>
                    <a:pt x="2402" y="119"/>
                    <a:pt x="2283" y="1"/>
                    <a:pt x="2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64;p64">
              <a:extLst>
                <a:ext uri="{FF2B5EF4-FFF2-40B4-BE49-F238E27FC236}">
                  <a16:creationId xmlns:a16="http://schemas.microsoft.com/office/drawing/2014/main" id="{8B81D7EF-A67D-41BE-84CE-D380CA843B6C}"/>
                </a:ext>
              </a:extLst>
            </p:cNvPr>
            <p:cNvSpPr/>
            <p:nvPr/>
          </p:nvSpPr>
          <p:spPr>
            <a:xfrm>
              <a:off x="2084313" y="2453169"/>
              <a:ext cx="274793" cy="272405"/>
            </a:xfrm>
            <a:custGeom>
              <a:avLst/>
              <a:gdLst/>
              <a:ahLst/>
              <a:cxnLst/>
              <a:rect l="l" t="t" r="r" b="b"/>
              <a:pathLst>
                <a:path w="8285" h="8213" extrusionOk="0">
                  <a:moveTo>
                    <a:pt x="2544" y="1"/>
                  </a:moveTo>
                  <a:cubicBezTo>
                    <a:pt x="2311" y="1"/>
                    <a:pt x="2011" y="124"/>
                    <a:pt x="1845" y="287"/>
                  </a:cubicBezTo>
                  <a:lnTo>
                    <a:pt x="291" y="1827"/>
                  </a:lnTo>
                  <a:cubicBezTo>
                    <a:pt x="126" y="1991"/>
                    <a:pt x="0" y="2290"/>
                    <a:pt x="0" y="2522"/>
                  </a:cubicBezTo>
                  <a:lnTo>
                    <a:pt x="0" y="7650"/>
                  </a:lnTo>
                  <a:cubicBezTo>
                    <a:pt x="0" y="7961"/>
                    <a:pt x="254" y="8212"/>
                    <a:pt x="566" y="8212"/>
                  </a:cubicBezTo>
                  <a:lnTo>
                    <a:pt x="7719" y="8212"/>
                  </a:lnTo>
                  <a:cubicBezTo>
                    <a:pt x="8032" y="8212"/>
                    <a:pt x="8284" y="7960"/>
                    <a:pt x="8284" y="7650"/>
                  </a:cubicBezTo>
                  <a:lnTo>
                    <a:pt x="8284" y="2912"/>
                  </a:lnTo>
                  <a:cubicBezTo>
                    <a:pt x="8284" y="2766"/>
                    <a:pt x="8166" y="2646"/>
                    <a:pt x="8019" y="2646"/>
                  </a:cubicBezTo>
                  <a:cubicBezTo>
                    <a:pt x="7872" y="2646"/>
                    <a:pt x="7753" y="2766"/>
                    <a:pt x="7753" y="2912"/>
                  </a:cubicBezTo>
                  <a:lnTo>
                    <a:pt x="7753" y="7650"/>
                  </a:lnTo>
                  <a:cubicBezTo>
                    <a:pt x="7753" y="7666"/>
                    <a:pt x="7737" y="7681"/>
                    <a:pt x="7719" y="7681"/>
                  </a:cubicBezTo>
                  <a:lnTo>
                    <a:pt x="566" y="7681"/>
                  </a:lnTo>
                  <a:cubicBezTo>
                    <a:pt x="548" y="7681"/>
                    <a:pt x="532" y="7666"/>
                    <a:pt x="532" y="7650"/>
                  </a:cubicBezTo>
                  <a:lnTo>
                    <a:pt x="532" y="2522"/>
                  </a:lnTo>
                  <a:cubicBezTo>
                    <a:pt x="532" y="2431"/>
                    <a:pt x="599" y="2271"/>
                    <a:pt x="665" y="2205"/>
                  </a:cubicBezTo>
                  <a:lnTo>
                    <a:pt x="2220" y="665"/>
                  </a:lnTo>
                  <a:cubicBezTo>
                    <a:pt x="2286" y="599"/>
                    <a:pt x="2450" y="532"/>
                    <a:pt x="2544" y="532"/>
                  </a:cubicBezTo>
                  <a:lnTo>
                    <a:pt x="7719" y="532"/>
                  </a:lnTo>
                  <a:cubicBezTo>
                    <a:pt x="7737" y="532"/>
                    <a:pt x="7752" y="547"/>
                    <a:pt x="7752" y="563"/>
                  </a:cubicBezTo>
                  <a:lnTo>
                    <a:pt x="7752" y="1352"/>
                  </a:lnTo>
                  <a:cubicBezTo>
                    <a:pt x="7753" y="1500"/>
                    <a:pt x="7872" y="1619"/>
                    <a:pt x="8019" y="1619"/>
                  </a:cubicBezTo>
                  <a:cubicBezTo>
                    <a:pt x="8166" y="1619"/>
                    <a:pt x="8284" y="1500"/>
                    <a:pt x="8284" y="1353"/>
                  </a:cubicBezTo>
                  <a:lnTo>
                    <a:pt x="8284" y="563"/>
                  </a:lnTo>
                  <a:cubicBezTo>
                    <a:pt x="8284" y="253"/>
                    <a:pt x="8031" y="1"/>
                    <a:pt x="77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65;p64">
              <a:extLst>
                <a:ext uri="{FF2B5EF4-FFF2-40B4-BE49-F238E27FC236}">
                  <a16:creationId xmlns:a16="http://schemas.microsoft.com/office/drawing/2014/main" id="{58B50C61-818D-45EC-9CC9-A410AC066254}"/>
                </a:ext>
              </a:extLst>
            </p:cNvPr>
            <p:cNvSpPr/>
            <p:nvPr/>
          </p:nvSpPr>
          <p:spPr>
            <a:xfrm>
              <a:off x="2175159" y="2541196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7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66;p64">
              <a:extLst>
                <a:ext uri="{FF2B5EF4-FFF2-40B4-BE49-F238E27FC236}">
                  <a16:creationId xmlns:a16="http://schemas.microsoft.com/office/drawing/2014/main" id="{F9ED4EA7-A0E1-4444-AEE1-8647620958C4}"/>
                </a:ext>
              </a:extLst>
            </p:cNvPr>
            <p:cNvSpPr/>
            <p:nvPr/>
          </p:nvSpPr>
          <p:spPr>
            <a:xfrm>
              <a:off x="2175159" y="2580533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6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7;p64">
              <a:extLst>
                <a:ext uri="{FF2B5EF4-FFF2-40B4-BE49-F238E27FC236}">
                  <a16:creationId xmlns:a16="http://schemas.microsoft.com/office/drawing/2014/main" id="{FC4FC788-44FA-4EF6-9A1B-7CE4FC43D84F}"/>
                </a:ext>
              </a:extLst>
            </p:cNvPr>
            <p:cNvSpPr/>
            <p:nvPr/>
          </p:nvSpPr>
          <p:spPr>
            <a:xfrm>
              <a:off x="2228758" y="2619902"/>
              <a:ext cx="67330" cy="17678"/>
            </a:xfrm>
            <a:custGeom>
              <a:avLst/>
              <a:gdLst/>
              <a:ahLst/>
              <a:cxnLst/>
              <a:rect l="l" t="t" r="r" b="b"/>
              <a:pathLst>
                <a:path w="2030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4" y="532"/>
                  </a:lnTo>
                  <a:cubicBezTo>
                    <a:pt x="1910" y="532"/>
                    <a:pt x="2030" y="413"/>
                    <a:pt x="2030" y="266"/>
                  </a:cubicBezTo>
                  <a:cubicBezTo>
                    <a:pt x="2030" y="120"/>
                    <a:pt x="1911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8;p64">
              <a:extLst>
                <a:ext uri="{FF2B5EF4-FFF2-40B4-BE49-F238E27FC236}">
                  <a16:creationId xmlns:a16="http://schemas.microsoft.com/office/drawing/2014/main" id="{AB23775B-BCE8-43B8-9245-8C477F8233FB}"/>
                </a:ext>
              </a:extLst>
            </p:cNvPr>
            <p:cNvSpPr/>
            <p:nvPr/>
          </p:nvSpPr>
          <p:spPr>
            <a:xfrm>
              <a:off x="2433766" y="2322489"/>
              <a:ext cx="54428" cy="54096"/>
            </a:xfrm>
            <a:custGeom>
              <a:avLst/>
              <a:gdLst/>
              <a:ahLst/>
              <a:cxnLst/>
              <a:rect l="l" t="t" r="r" b="b"/>
              <a:pathLst>
                <a:path w="1641" h="1631" extrusionOk="0">
                  <a:moveTo>
                    <a:pt x="820" y="533"/>
                  </a:moveTo>
                  <a:cubicBezTo>
                    <a:pt x="979" y="533"/>
                    <a:pt x="1109" y="659"/>
                    <a:pt x="1109" y="815"/>
                  </a:cubicBezTo>
                  <a:cubicBezTo>
                    <a:pt x="1109" y="971"/>
                    <a:pt x="979" y="1098"/>
                    <a:pt x="820" y="1098"/>
                  </a:cubicBezTo>
                  <a:cubicBezTo>
                    <a:pt x="662" y="1098"/>
                    <a:pt x="533" y="971"/>
                    <a:pt x="533" y="815"/>
                  </a:cubicBezTo>
                  <a:cubicBezTo>
                    <a:pt x="533" y="659"/>
                    <a:pt x="662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40" y="1265"/>
                    <a:pt x="1640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69;p64">
              <a:extLst>
                <a:ext uri="{FF2B5EF4-FFF2-40B4-BE49-F238E27FC236}">
                  <a16:creationId xmlns:a16="http://schemas.microsoft.com/office/drawing/2014/main" id="{4C9707AA-7395-4D24-9C3F-C4E5061E068B}"/>
                </a:ext>
              </a:extLst>
            </p:cNvPr>
            <p:cNvSpPr/>
            <p:nvPr/>
          </p:nvSpPr>
          <p:spPr>
            <a:xfrm>
              <a:off x="1952207" y="2322489"/>
              <a:ext cx="54395" cy="54096"/>
            </a:xfrm>
            <a:custGeom>
              <a:avLst/>
              <a:gdLst/>
              <a:ahLst/>
              <a:cxnLst/>
              <a:rect l="l" t="t" r="r" b="b"/>
              <a:pathLst>
                <a:path w="1640" h="1631" extrusionOk="0">
                  <a:moveTo>
                    <a:pt x="820" y="533"/>
                  </a:moveTo>
                  <a:cubicBezTo>
                    <a:pt x="978" y="533"/>
                    <a:pt x="1107" y="659"/>
                    <a:pt x="1107" y="815"/>
                  </a:cubicBezTo>
                  <a:cubicBezTo>
                    <a:pt x="1107" y="971"/>
                    <a:pt x="978" y="1098"/>
                    <a:pt x="820" y="1098"/>
                  </a:cubicBezTo>
                  <a:cubicBezTo>
                    <a:pt x="661" y="1098"/>
                    <a:pt x="531" y="971"/>
                    <a:pt x="531" y="815"/>
                  </a:cubicBezTo>
                  <a:cubicBezTo>
                    <a:pt x="531" y="659"/>
                    <a:pt x="661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39" y="1265"/>
                    <a:pt x="1639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C20F16-C54C-4540-81B6-BAEF711A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086" y="797586"/>
            <a:ext cx="3375378" cy="622314"/>
          </a:xfrm>
        </p:spPr>
        <p:txBody>
          <a:bodyPr anchor="t"/>
          <a:lstStyle/>
          <a:p>
            <a:pPr rtl="1"/>
            <a:r>
              <a:rPr lang="fa-IR" sz="2400" dirty="0">
                <a:solidFill>
                  <a:srgbClr val="00FB87"/>
                </a:solidFill>
              </a:rPr>
              <a:t>مفهوم نمودار </a:t>
            </a:r>
            <a:r>
              <a:rPr lang="en-US" sz="2400" dirty="0">
                <a:solidFill>
                  <a:srgbClr val="00FB87"/>
                </a:solidFill>
              </a:rPr>
              <a:t>ROC</a:t>
            </a:r>
            <a:r>
              <a:rPr lang="fa-IR" sz="2400" dirty="0">
                <a:solidFill>
                  <a:srgbClr val="00FB87"/>
                </a:solidFill>
              </a:rPr>
              <a:t> و </a:t>
            </a:r>
            <a:r>
              <a:rPr lang="en-US" sz="2400" dirty="0">
                <a:solidFill>
                  <a:srgbClr val="00FB87"/>
                </a:solidFill>
              </a:rPr>
              <a:t>AUC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58A26-C9C1-4CD5-9A6F-48D09A873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0515" y="1473771"/>
            <a:ext cx="5225949" cy="2320442"/>
          </a:xfrm>
        </p:spPr>
        <p:txBody>
          <a:bodyPr/>
          <a:lstStyle/>
          <a:p>
            <a:pPr rtl="1"/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نمودار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ROC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نرخ مثبت واقعی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Sensitivity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را در مقابل نرخ مثبت کاذب نشان </a:t>
            </a: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می‌دهد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pPr rtl="1"/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معیار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AUC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مساحت زیر منحنی که عددی بین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0.5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به معنی تصادفی تا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به معنی عالی است.</a:t>
            </a:r>
          </a:p>
          <a:p>
            <a:pPr rtl="1"/>
            <a:endParaRPr lang="fa-IR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rtl="1"/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مشاهده </a:t>
            </a: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می‌کنیم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که تمام </a:t>
            </a: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منحنی‌ها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به گوشه بالا و سمت چپ </a:t>
            </a: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چسبیده‌اند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که </a:t>
            </a: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نشان‌دهنده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عملکرد </a:t>
            </a: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فوق‌العاده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مدل است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00625A-2193-4910-B5CB-F3838D4221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t="24" b="234"/>
          <a:stretch/>
        </p:blipFill>
        <p:spPr>
          <a:xfrm>
            <a:off x="157163" y="552451"/>
            <a:ext cx="3314203" cy="343894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B5164D-8206-48C7-BF01-5B06C6DE2121}"/>
              </a:ext>
            </a:extLst>
          </p:cNvPr>
          <p:cNvSpPr txBox="1">
            <a:spLocks/>
          </p:cNvSpPr>
          <p:nvPr/>
        </p:nvSpPr>
        <p:spPr>
          <a:xfrm>
            <a:off x="3570515" y="381906"/>
            <a:ext cx="5126800" cy="47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منحنی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ROC</a:t>
            </a:r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و تحلیل قدرت تفکیک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4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461;p64">
            <a:extLst>
              <a:ext uri="{FF2B5EF4-FFF2-40B4-BE49-F238E27FC236}">
                <a16:creationId xmlns:a16="http://schemas.microsoft.com/office/drawing/2014/main" id="{7F895F07-9889-4702-9D98-F81C574D77ED}"/>
              </a:ext>
            </a:extLst>
          </p:cNvPr>
          <p:cNvGrpSpPr/>
          <p:nvPr/>
        </p:nvGrpSpPr>
        <p:grpSpPr>
          <a:xfrm>
            <a:off x="2585019" y="552451"/>
            <a:ext cx="3973961" cy="3938050"/>
            <a:chOff x="1919172" y="2291080"/>
            <a:chExt cx="602023" cy="596584"/>
          </a:xfrm>
          <a:solidFill>
            <a:schemeClr val="bg2">
              <a:alpha val="10000"/>
            </a:schemeClr>
          </a:solidFill>
        </p:grpSpPr>
        <p:sp>
          <p:nvSpPr>
            <p:cNvPr id="9" name="Google Shape;2462;p64">
              <a:extLst>
                <a:ext uri="{FF2B5EF4-FFF2-40B4-BE49-F238E27FC236}">
                  <a16:creationId xmlns:a16="http://schemas.microsoft.com/office/drawing/2014/main" id="{E8E2C25F-51F5-4A7C-86CD-2EFA5BAE9D26}"/>
                </a:ext>
              </a:extLst>
            </p:cNvPr>
            <p:cNvSpPr/>
            <p:nvPr/>
          </p:nvSpPr>
          <p:spPr>
            <a:xfrm>
              <a:off x="1919172" y="2291080"/>
              <a:ext cx="602023" cy="596584"/>
            </a:xfrm>
            <a:custGeom>
              <a:avLst/>
              <a:gdLst/>
              <a:ahLst/>
              <a:cxnLst/>
              <a:rect l="l" t="t" r="r" b="b"/>
              <a:pathLst>
                <a:path w="18151" h="17987" extrusionOk="0">
                  <a:moveTo>
                    <a:pt x="6622" y="532"/>
                  </a:moveTo>
                  <a:lnTo>
                    <a:pt x="6622" y="1042"/>
                  </a:lnTo>
                  <a:lnTo>
                    <a:pt x="5310" y="1042"/>
                  </a:lnTo>
                  <a:lnTo>
                    <a:pt x="5310" y="532"/>
                  </a:lnTo>
                  <a:close/>
                  <a:moveTo>
                    <a:pt x="533" y="16410"/>
                  </a:moveTo>
                  <a:lnTo>
                    <a:pt x="1578" y="17455"/>
                  </a:lnTo>
                  <a:lnTo>
                    <a:pt x="621" y="17455"/>
                  </a:lnTo>
                  <a:cubicBezTo>
                    <a:pt x="573" y="17455"/>
                    <a:pt x="533" y="17415"/>
                    <a:pt x="533" y="17367"/>
                  </a:cubicBezTo>
                  <a:lnTo>
                    <a:pt x="533" y="16410"/>
                  </a:lnTo>
                  <a:close/>
                  <a:moveTo>
                    <a:pt x="17530" y="532"/>
                  </a:moveTo>
                  <a:cubicBezTo>
                    <a:pt x="17577" y="532"/>
                    <a:pt x="17619" y="572"/>
                    <a:pt x="17619" y="620"/>
                  </a:cubicBezTo>
                  <a:lnTo>
                    <a:pt x="17619" y="3452"/>
                  </a:lnTo>
                  <a:lnTo>
                    <a:pt x="17494" y="3452"/>
                  </a:lnTo>
                  <a:cubicBezTo>
                    <a:pt x="17064" y="3452"/>
                    <a:pt x="16714" y="3802"/>
                    <a:pt x="16714" y="4232"/>
                  </a:cubicBezTo>
                  <a:cubicBezTo>
                    <a:pt x="16715" y="4663"/>
                    <a:pt x="17064" y="5013"/>
                    <a:pt x="17494" y="5013"/>
                  </a:cubicBezTo>
                  <a:lnTo>
                    <a:pt x="17619" y="5013"/>
                  </a:lnTo>
                  <a:lnTo>
                    <a:pt x="17619" y="5545"/>
                  </a:lnTo>
                  <a:lnTo>
                    <a:pt x="17211" y="5545"/>
                  </a:lnTo>
                  <a:cubicBezTo>
                    <a:pt x="16869" y="5545"/>
                    <a:pt x="16591" y="5823"/>
                    <a:pt x="16591" y="6165"/>
                  </a:cubicBezTo>
                  <a:lnTo>
                    <a:pt x="16591" y="12832"/>
                  </a:lnTo>
                  <a:cubicBezTo>
                    <a:pt x="16591" y="12979"/>
                    <a:pt x="16710" y="13098"/>
                    <a:pt x="16857" y="13098"/>
                  </a:cubicBezTo>
                  <a:cubicBezTo>
                    <a:pt x="17004" y="13098"/>
                    <a:pt x="17123" y="12979"/>
                    <a:pt x="17123" y="12832"/>
                  </a:cubicBezTo>
                  <a:lnTo>
                    <a:pt x="17123" y="6165"/>
                  </a:lnTo>
                  <a:cubicBezTo>
                    <a:pt x="17123" y="6117"/>
                    <a:pt x="17163" y="6076"/>
                    <a:pt x="17211" y="6076"/>
                  </a:cubicBezTo>
                  <a:lnTo>
                    <a:pt x="17619" y="6076"/>
                  </a:lnTo>
                  <a:lnTo>
                    <a:pt x="17619" y="16391"/>
                  </a:lnTo>
                  <a:lnTo>
                    <a:pt x="17211" y="16391"/>
                  </a:lnTo>
                  <a:cubicBezTo>
                    <a:pt x="17163" y="16391"/>
                    <a:pt x="17123" y="16351"/>
                    <a:pt x="17123" y="16303"/>
                  </a:cubicBezTo>
                  <a:lnTo>
                    <a:pt x="17123" y="14392"/>
                  </a:lnTo>
                  <a:cubicBezTo>
                    <a:pt x="17123" y="14245"/>
                    <a:pt x="17004" y="14126"/>
                    <a:pt x="16857" y="14126"/>
                  </a:cubicBezTo>
                  <a:cubicBezTo>
                    <a:pt x="16710" y="14126"/>
                    <a:pt x="16591" y="14245"/>
                    <a:pt x="16591" y="14392"/>
                  </a:cubicBezTo>
                  <a:lnTo>
                    <a:pt x="16591" y="16303"/>
                  </a:lnTo>
                  <a:cubicBezTo>
                    <a:pt x="16591" y="16645"/>
                    <a:pt x="16869" y="16923"/>
                    <a:pt x="17211" y="16923"/>
                  </a:cubicBezTo>
                  <a:lnTo>
                    <a:pt x="17619" y="16923"/>
                  </a:lnTo>
                  <a:lnTo>
                    <a:pt x="17619" y="17367"/>
                  </a:lnTo>
                  <a:cubicBezTo>
                    <a:pt x="17619" y="17414"/>
                    <a:pt x="17577" y="17455"/>
                    <a:pt x="17530" y="17455"/>
                  </a:cubicBezTo>
                  <a:lnTo>
                    <a:pt x="14765" y="17455"/>
                  </a:lnTo>
                  <a:lnTo>
                    <a:pt x="14765" y="17047"/>
                  </a:lnTo>
                  <a:cubicBezTo>
                    <a:pt x="14765" y="16705"/>
                    <a:pt x="14486" y="16427"/>
                    <a:pt x="14144" y="16427"/>
                  </a:cubicBezTo>
                  <a:lnTo>
                    <a:pt x="8403" y="16427"/>
                  </a:lnTo>
                  <a:cubicBezTo>
                    <a:pt x="8255" y="16427"/>
                    <a:pt x="8137" y="16546"/>
                    <a:pt x="8137" y="16693"/>
                  </a:cubicBezTo>
                  <a:cubicBezTo>
                    <a:pt x="8137" y="16840"/>
                    <a:pt x="8255" y="16959"/>
                    <a:pt x="8403" y="16959"/>
                  </a:cubicBezTo>
                  <a:lnTo>
                    <a:pt x="14144" y="16959"/>
                  </a:lnTo>
                  <a:cubicBezTo>
                    <a:pt x="14192" y="16959"/>
                    <a:pt x="14233" y="16999"/>
                    <a:pt x="14233" y="17047"/>
                  </a:cubicBezTo>
                  <a:lnTo>
                    <a:pt x="14233" y="17455"/>
                  </a:lnTo>
                  <a:lnTo>
                    <a:pt x="3918" y="17455"/>
                  </a:lnTo>
                  <a:lnTo>
                    <a:pt x="3918" y="17047"/>
                  </a:lnTo>
                  <a:cubicBezTo>
                    <a:pt x="3918" y="16999"/>
                    <a:pt x="3959" y="16959"/>
                    <a:pt x="4006" y="16959"/>
                  </a:cubicBezTo>
                  <a:lnTo>
                    <a:pt x="6807" y="16959"/>
                  </a:lnTo>
                  <a:cubicBezTo>
                    <a:pt x="6954" y="16959"/>
                    <a:pt x="7073" y="16840"/>
                    <a:pt x="7073" y="16693"/>
                  </a:cubicBezTo>
                  <a:cubicBezTo>
                    <a:pt x="7073" y="16546"/>
                    <a:pt x="6954" y="16427"/>
                    <a:pt x="6807" y="16427"/>
                  </a:cubicBezTo>
                  <a:lnTo>
                    <a:pt x="4006" y="16427"/>
                  </a:lnTo>
                  <a:cubicBezTo>
                    <a:pt x="3664" y="16427"/>
                    <a:pt x="3386" y="16705"/>
                    <a:pt x="3386" y="17047"/>
                  </a:cubicBezTo>
                  <a:lnTo>
                    <a:pt x="3386" y="17455"/>
                  </a:lnTo>
                  <a:lnTo>
                    <a:pt x="2329" y="17455"/>
                  </a:lnTo>
                  <a:lnTo>
                    <a:pt x="533" y="15658"/>
                  </a:lnTo>
                  <a:lnTo>
                    <a:pt x="533" y="5012"/>
                  </a:lnTo>
                  <a:lnTo>
                    <a:pt x="657" y="5012"/>
                  </a:lnTo>
                  <a:cubicBezTo>
                    <a:pt x="1087" y="5012"/>
                    <a:pt x="1436" y="4663"/>
                    <a:pt x="1436" y="4232"/>
                  </a:cubicBezTo>
                  <a:cubicBezTo>
                    <a:pt x="1436" y="3802"/>
                    <a:pt x="1087" y="3452"/>
                    <a:pt x="657" y="3452"/>
                  </a:cubicBezTo>
                  <a:lnTo>
                    <a:pt x="533" y="3452"/>
                  </a:lnTo>
                  <a:lnTo>
                    <a:pt x="533" y="620"/>
                  </a:lnTo>
                  <a:cubicBezTo>
                    <a:pt x="533" y="572"/>
                    <a:pt x="573" y="532"/>
                    <a:pt x="621" y="532"/>
                  </a:cubicBezTo>
                  <a:lnTo>
                    <a:pt x="4778" y="532"/>
                  </a:lnTo>
                  <a:lnTo>
                    <a:pt x="4778" y="1131"/>
                  </a:lnTo>
                  <a:cubicBezTo>
                    <a:pt x="4778" y="1375"/>
                    <a:pt x="4977" y="1574"/>
                    <a:pt x="5222" y="1574"/>
                  </a:cubicBezTo>
                  <a:lnTo>
                    <a:pt x="6710" y="1574"/>
                  </a:lnTo>
                  <a:cubicBezTo>
                    <a:pt x="6955" y="1574"/>
                    <a:pt x="7153" y="1375"/>
                    <a:pt x="7153" y="1131"/>
                  </a:cubicBezTo>
                  <a:lnTo>
                    <a:pt x="7153" y="532"/>
                  </a:lnTo>
                  <a:close/>
                  <a:moveTo>
                    <a:pt x="621" y="0"/>
                  </a:moveTo>
                  <a:cubicBezTo>
                    <a:pt x="279" y="0"/>
                    <a:pt x="1" y="278"/>
                    <a:pt x="1" y="620"/>
                  </a:cubicBezTo>
                  <a:lnTo>
                    <a:pt x="1" y="3718"/>
                  </a:lnTo>
                  <a:cubicBezTo>
                    <a:pt x="1" y="3865"/>
                    <a:pt x="120" y="3984"/>
                    <a:pt x="267" y="3984"/>
                  </a:cubicBezTo>
                  <a:lnTo>
                    <a:pt x="657" y="3984"/>
                  </a:lnTo>
                  <a:cubicBezTo>
                    <a:pt x="793" y="3984"/>
                    <a:pt x="904" y="4096"/>
                    <a:pt x="904" y="4232"/>
                  </a:cubicBezTo>
                  <a:cubicBezTo>
                    <a:pt x="904" y="4369"/>
                    <a:pt x="793" y="4480"/>
                    <a:pt x="657" y="4480"/>
                  </a:cubicBezTo>
                  <a:lnTo>
                    <a:pt x="267" y="4480"/>
                  </a:lnTo>
                  <a:cubicBezTo>
                    <a:pt x="120" y="4480"/>
                    <a:pt x="1" y="4599"/>
                    <a:pt x="1" y="4746"/>
                  </a:cubicBezTo>
                  <a:lnTo>
                    <a:pt x="1" y="17367"/>
                  </a:lnTo>
                  <a:cubicBezTo>
                    <a:pt x="1" y="17708"/>
                    <a:pt x="279" y="17987"/>
                    <a:pt x="621" y="17987"/>
                  </a:cubicBezTo>
                  <a:lnTo>
                    <a:pt x="17530" y="17987"/>
                  </a:lnTo>
                  <a:cubicBezTo>
                    <a:pt x="17872" y="17987"/>
                    <a:pt x="18150" y="17708"/>
                    <a:pt x="18150" y="17367"/>
                  </a:cubicBezTo>
                  <a:lnTo>
                    <a:pt x="18150" y="4746"/>
                  </a:lnTo>
                  <a:cubicBezTo>
                    <a:pt x="18150" y="4599"/>
                    <a:pt x="18031" y="4480"/>
                    <a:pt x="17884" y="4480"/>
                  </a:cubicBezTo>
                  <a:lnTo>
                    <a:pt x="17494" y="4480"/>
                  </a:lnTo>
                  <a:cubicBezTo>
                    <a:pt x="17358" y="4480"/>
                    <a:pt x="17246" y="4369"/>
                    <a:pt x="17246" y="4232"/>
                  </a:cubicBezTo>
                  <a:cubicBezTo>
                    <a:pt x="17246" y="4096"/>
                    <a:pt x="17358" y="3984"/>
                    <a:pt x="17494" y="3984"/>
                  </a:cubicBezTo>
                  <a:lnTo>
                    <a:pt x="17884" y="3984"/>
                  </a:lnTo>
                  <a:cubicBezTo>
                    <a:pt x="18031" y="3984"/>
                    <a:pt x="18150" y="3865"/>
                    <a:pt x="18150" y="3718"/>
                  </a:cubicBezTo>
                  <a:lnTo>
                    <a:pt x="18150" y="620"/>
                  </a:lnTo>
                  <a:cubicBezTo>
                    <a:pt x="18150" y="278"/>
                    <a:pt x="17872" y="0"/>
                    <a:pt x="1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63;p64">
              <a:extLst>
                <a:ext uri="{FF2B5EF4-FFF2-40B4-BE49-F238E27FC236}">
                  <a16:creationId xmlns:a16="http://schemas.microsoft.com/office/drawing/2014/main" id="{76529C7D-A657-41A7-BD81-67E2CCBAB9E1}"/>
                </a:ext>
              </a:extLst>
            </p:cNvPr>
            <p:cNvSpPr/>
            <p:nvPr/>
          </p:nvSpPr>
          <p:spPr>
            <a:xfrm>
              <a:off x="1995424" y="2364612"/>
              <a:ext cx="449519" cy="449486"/>
            </a:xfrm>
            <a:custGeom>
              <a:avLst/>
              <a:gdLst/>
              <a:ahLst/>
              <a:cxnLst/>
              <a:rect l="l" t="t" r="r" b="b"/>
              <a:pathLst>
                <a:path w="13553" h="13552" extrusionOk="0">
                  <a:moveTo>
                    <a:pt x="12076" y="1483"/>
                  </a:moveTo>
                  <a:cubicBezTo>
                    <a:pt x="12124" y="1483"/>
                    <a:pt x="12164" y="1524"/>
                    <a:pt x="12164" y="1572"/>
                  </a:cubicBezTo>
                  <a:lnTo>
                    <a:pt x="12164" y="11982"/>
                  </a:lnTo>
                  <a:cubicBezTo>
                    <a:pt x="12164" y="12029"/>
                    <a:pt x="12124" y="12070"/>
                    <a:pt x="12076" y="12070"/>
                  </a:cubicBezTo>
                  <a:lnTo>
                    <a:pt x="1562" y="12070"/>
                  </a:lnTo>
                  <a:cubicBezTo>
                    <a:pt x="1514" y="12070"/>
                    <a:pt x="1473" y="12029"/>
                    <a:pt x="1473" y="11982"/>
                  </a:cubicBezTo>
                  <a:lnTo>
                    <a:pt x="1473" y="1572"/>
                  </a:lnTo>
                  <a:cubicBezTo>
                    <a:pt x="1473" y="1524"/>
                    <a:pt x="1514" y="1483"/>
                    <a:pt x="1562" y="1483"/>
                  </a:cubicBezTo>
                  <a:close/>
                  <a:moveTo>
                    <a:pt x="2136" y="1"/>
                  </a:moveTo>
                  <a:cubicBezTo>
                    <a:pt x="1989" y="1"/>
                    <a:pt x="1870" y="119"/>
                    <a:pt x="1870" y="266"/>
                  </a:cubicBezTo>
                  <a:lnTo>
                    <a:pt x="1870" y="952"/>
                  </a:lnTo>
                  <a:lnTo>
                    <a:pt x="1562" y="952"/>
                  </a:lnTo>
                  <a:cubicBezTo>
                    <a:pt x="1220" y="952"/>
                    <a:pt x="942" y="1230"/>
                    <a:pt x="942" y="1572"/>
                  </a:cubicBezTo>
                  <a:lnTo>
                    <a:pt x="942" y="1870"/>
                  </a:lnTo>
                  <a:lnTo>
                    <a:pt x="266" y="1870"/>
                  </a:lnTo>
                  <a:cubicBezTo>
                    <a:pt x="120" y="1870"/>
                    <a:pt x="1" y="1989"/>
                    <a:pt x="1" y="2136"/>
                  </a:cubicBezTo>
                  <a:cubicBezTo>
                    <a:pt x="1" y="2282"/>
                    <a:pt x="120" y="2402"/>
                    <a:pt x="266" y="2402"/>
                  </a:cubicBezTo>
                  <a:lnTo>
                    <a:pt x="942" y="2402"/>
                  </a:lnTo>
                  <a:lnTo>
                    <a:pt x="942" y="2643"/>
                  </a:lnTo>
                  <a:lnTo>
                    <a:pt x="266" y="2643"/>
                  </a:lnTo>
                  <a:cubicBezTo>
                    <a:pt x="120" y="2643"/>
                    <a:pt x="1" y="2762"/>
                    <a:pt x="1" y="2909"/>
                  </a:cubicBezTo>
                  <a:cubicBezTo>
                    <a:pt x="1" y="3056"/>
                    <a:pt x="120" y="3175"/>
                    <a:pt x="266" y="3175"/>
                  </a:cubicBezTo>
                  <a:lnTo>
                    <a:pt x="942" y="3175"/>
                  </a:lnTo>
                  <a:lnTo>
                    <a:pt x="942" y="3417"/>
                  </a:lnTo>
                  <a:lnTo>
                    <a:pt x="266" y="3417"/>
                  </a:lnTo>
                  <a:cubicBezTo>
                    <a:pt x="120" y="3417"/>
                    <a:pt x="1" y="3536"/>
                    <a:pt x="1" y="3683"/>
                  </a:cubicBezTo>
                  <a:cubicBezTo>
                    <a:pt x="1" y="3830"/>
                    <a:pt x="120" y="3949"/>
                    <a:pt x="266" y="3949"/>
                  </a:cubicBezTo>
                  <a:lnTo>
                    <a:pt x="942" y="3949"/>
                  </a:lnTo>
                  <a:lnTo>
                    <a:pt x="942" y="4190"/>
                  </a:lnTo>
                  <a:lnTo>
                    <a:pt x="266" y="4190"/>
                  </a:lnTo>
                  <a:cubicBezTo>
                    <a:pt x="120" y="4190"/>
                    <a:pt x="1" y="4309"/>
                    <a:pt x="1" y="4456"/>
                  </a:cubicBezTo>
                  <a:cubicBezTo>
                    <a:pt x="1" y="4603"/>
                    <a:pt x="120" y="4722"/>
                    <a:pt x="266" y="4722"/>
                  </a:cubicBezTo>
                  <a:lnTo>
                    <a:pt x="942" y="4722"/>
                  </a:lnTo>
                  <a:lnTo>
                    <a:pt x="942" y="4963"/>
                  </a:lnTo>
                  <a:lnTo>
                    <a:pt x="266" y="4963"/>
                  </a:lnTo>
                  <a:cubicBezTo>
                    <a:pt x="120" y="4963"/>
                    <a:pt x="1" y="5082"/>
                    <a:pt x="1" y="5229"/>
                  </a:cubicBezTo>
                  <a:cubicBezTo>
                    <a:pt x="1" y="5376"/>
                    <a:pt x="120" y="5495"/>
                    <a:pt x="266" y="5495"/>
                  </a:cubicBezTo>
                  <a:lnTo>
                    <a:pt x="942" y="5495"/>
                  </a:lnTo>
                  <a:lnTo>
                    <a:pt x="942" y="5737"/>
                  </a:lnTo>
                  <a:lnTo>
                    <a:pt x="266" y="5737"/>
                  </a:lnTo>
                  <a:cubicBezTo>
                    <a:pt x="120" y="5737"/>
                    <a:pt x="1" y="5856"/>
                    <a:pt x="1" y="6003"/>
                  </a:cubicBezTo>
                  <a:cubicBezTo>
                    <a:pt x="1" y="6150"/>
                    <a:pt x="120" y="6269"/>
                    <a:pt x="266" y="6269"/>
                  </a:cubicBezTo>
                  <a:lnTo>
                    <a:pt x="942" y="6269"/>
                  </a:lnTo>
                  <a:lnTo>
                    <a:pt x="942" y="6511"/>
                  </a:lnTo>
                  <a:lnTo>
                    <a:pt x="266" y="6511"/>
                  </a:lnTo>
                  <a:cubicBezTo>
                    <a:pt x="120" y="6511"/>
                    <a:pt x="1" y="6630"/>
                    <a:pt x="1" y="6776"/>
                  </a:cubicBezTo>
                  <a:cubicBezTo>
                    <a:pt x="1" y="6923"/>
                    <a:pt x="120" y="7042"/>
                    <a:pt x="266" y="7042"/>
                  </a:cubicBezTo>
                  <a:lnTo>
                    <a:pt x="942" y="7042"/>
                  </a:lnTo>
                  <a:lnTo>
                    <a:pt x="942" y="7284"/>
                  </a:lnTo>
                  <a:lnTo>
                    <a:pt x="266" y="7284"/>
                  </a:lnTo>
                  <a:cubicBezTo>
                    <a:pt x="120" y="7284"/>
                    <a:pt x="1" y="7403"/>
                    <a:pt x="1" y="7550"/>
                  </a:cubicBezTo>
                  <a:cubicBezTo>
                    <a:pt x="1" y="7696"/>
                    <a:pt x="120" y="7816"/>
                    <a:pt x="266" y="7816"/>
                  </a:cubicBezTo>
                  <a:lnTo>
                    <a:pt x="942" y="7816"/>
                  </a:lnTo>
                  <a:lnTo>
                    <a:pt x="942" y="8058"/>
                  </a:lnTo>
                  <a:lnTo>
                    <a:pt x="266" y="8058"/>
                  </a:lnTo>
                  <a:cubicBezTo>
                    <a:pt x="120" y="8058"/>
                    <a:pt x="1" y="8177"/>
                    <a:pt x="1" y="8324"/>
                  </a:cubicBezTo>
                  <a:cubicBezTo>
                    <a:pt x="1" y="8471"/>
                    <a:pt x="120" y="8589"/>
                    <a:pt x="266" y="8589"/>
                  </a:cubicBezTo>
                  <a:lnTo>
                    <a:pt x="942" y="8589"/>
                  </a:lnTo>
                  <a:lnTo>
                    <a:pt x="942" y="8831"/>
                  </a:lnTo>
                  <a:lnTo>
                    <a:pt x="266" y="8831"/>
                  </a:lnTo>
                  <a:cubicBezTo>
                    <a:pt x="120" y="8831"/>
                    <a:pt x="1" y="8950"/>
                    <a:pt x="1" y="9097"/>
                  </a:cubicBezTo>
                  <a:cubicBezTo>
                    <a:pt x="1" y="9244"/>
                    <a:pt x="120" y="9363"/>
                    <a:pt x="266" y="9363"/>
                  </a:cubicBezTo>
                  <a:lnTo>
                    <a:pt x="942" y="9363"/>
                  </a:lnTo>
                  <a:lnTo>
                    <a:pt x="942" y="9604"/>
                  </a:lnTo>
                  <a:lnTo>
                    <a:pt x="266" y="9604"/>
                  </a:lnTo>
                  <a:cubicBezTo>
                    <a:pt x="120" y="9604"/>
                    <a:pt x="1" y="9723"/>
                    <a:pt x="1" y="9870"/>
                  </a:cubicBezTo>
                  <a:cubicBezTo>
                    <a:pt x="1" y="10017"/>
                    <a:pt x="120" y="10136"/>
                    <a:pt x="266" y="10136"/>
                  </a:cubicBezTo>
                  <a:lnTo>
                    <a:pt x="942" y="10136"/>
                  </a:lnTo>
                  <a:lnTo>
                    <a:pt x="942" y="10378"/>
                  </a:lnTo>
                  <a:lnTo>
                    <a:pt x="266" y="10378"/>
                  </a:lnTo>
                  <a:cubicBezTo>
                    <a:pt x="120" y="10378"/>
                    <a:pt x="1" y="10497"/>
                    <a:pt x="1" y="10644"/>
                  </a:cubicBezTo>
                  <a:cubicBezTo>
                    <a:pt x="1" y="10791"/>
                    <a:pt x="120" y="10909"/>
                    <a:pt x="266" y="10909"/>
                  </a:cubicBezTo>
                  <a:lnTo>
                    <a:pt x="942" y="10909"/>
                  </a:lnTo>
                  <a:lnTo>
                    <a:pt x="942" y="11151"/>
                  </a:lnTo>
                  <a:lnTo>
                    <a:pt x="266" y="11151"/>
                  </a:lnTo>
                  <a:cubicBezTo>
                    <a:pt x="120" y="11151"/>
                    <a:pt x="1" y="11271"/>
                    <a:pt x="1" y="11417"/>
                  </a:cubicBezTo>
                  <a:cubicBezTo>
                    <a:pt x="1" y="11564"/>
                    <a:pt x="120" y="11683"/>
                    <a:pt x="266" y="11683"/>
                  </a:cubicBezTo>
                  <a:lnTo>
                    <a:pt x="942" y="11683"/>
                  </a:lnTo>
                  <a:lnTo>
                    <a:pt x="942" y="11981"/>
                  </a:lnTo>
                  <a:cubicBezTo>
                    <a:pt x="942" y="12323"/>
                    <a:pt x="1220" y="12601"/>
                    <a:pt x="1562" y="12601"/>
                  </a:cubicBezTo>
                  <a:lnTo>
                    <a:pt x="1870" y="12601"/>
                  </a:lnTo>
                  <a:lnTo>
                    <a:pt x="1870" y="13286"/>
                  </a:lnTo>
                  <a:cubicBezTo>
                    <a:pt x="1870" y="13433"/>
                    <a:pt x="1988" y="13552"/>
                    <a:pt x="2136" y="13552"/>
                  </a:cubicBezTo>
                  <a:cubicBezTo>
                    <a:pt x="2283" y="13552"/>
                    <a:pt x="2402" y="13433"/>
                    <a:pt x="2402" y="13286"/>
                  </a:cubicBezTo>
                  <a:lnTo>
                    <a:pt x="2402" y="12601"/>
                  </a:lnTo>
                  <a:lnTo>
                    <a:pt x="2643" y="12601"/>
                  </a:lnTo>
                  <a:lnTo>
                    <a:pt x="2643" y="13286"/>
                  </a:lnTo>
                  <a:cubicBezTo>
                    <a:pt x="2643" y="13433"/>
                    <a:pt x="2763" y="13552"/>
                    <a:pt x="2909" y="13552"/>
                  </a:cubicBezTo>
                  <a:cubicBezTo>
                    <a:pt x="3056" y="13552"/>
                    <a:pt x="3175" y="13433"/>
                    <a:pt x="3175" y="13286"/>
                  </a:cubicBezTo>
                  <a:lnTo>
                    <a:pt x="3175" y="12601"/>
                  </a:lnTo>
                  <a:lnTo>
                    <a:pt x="3417" y="12601"/>
                  </a:lnTo>
                  <a:lnTo>
                    <a:pt x="3417" y="13286"/>
                  </a:lnTo>
                  <a:cubicBezTo>
                    <a:pt x="3417" y="13433"/>
                    <a:pt x="3536" y="13552"/>
                    <a:pt x="3682" y="13552"/>
                  </a:cubicBezTo>
                  <a:cubicBezTo>
                    <a:pt x="3829" y="13552"/>
                    <a:pt x="3948" y="13433"/>
                    <a:pt x="3948" y="13286"/>
                  </a:cubicBezTo>
                  <a:lnTo>
                    <a:pt x="3948" y="12601"/>
                  </a:lnTo>
                  <a:lnTo>
                    <a:pt x="4191" y="12601"/>
                  </a:lnTo>
                  <a:lnTo>
                    <a:pt x="4191" y="13286"/>
                  </a:lnTo>
                  <a:cubicBezTo>
                    <a:pt x="4191" y="13433"/>
                    <a:pt x="4309" y="13552"/>
                    <a:pt x="4457" y="13552"/>
                  </a:cubicBezTo>
                  <a:cubicBezTo>
                    <a:pt x="4602" y="13552"/>
                    <a:pt x="4722" y="13433"/>
                    <a:pt x="4722" y="13286"/>
                  </a:cubicBezTo>
                  <a:lnTo>
                    <a:pt x="4722" y="12601"/>
                  </a:lnTo>
                  <a:lnTo>
                    <a:pt x="4964" y="12601"/>
                  </a:lnTo>
                  <a:lnTo>
                    <a:pt x="4964" y="13286"/>
                  </a:lnTo>
                  <a:cubicBezTo>
                    <a:pt x="4964" y="13433"/>
                    <a:pt x="5083" y="13552"/>
                    <a:pt x="5230" y="13552"/>
                  </a:cubicBezTo>
                  <a:cubicBezTo>
                    <a:pt x="5377" y="13552"/>
                    <a:pt x="5496" y="13433"/>
                    <a:pt x="5496" y="13286"/>
                  </a:cubicBezTo>
                  <a:lnTo>
                    <a:pt x="5496" y="12601"/>
                  </a:lnTo>
                  <a:lnTo>
                    <a:pt x="5737" y="12601"/>
                  </a:lnTo>
                  <a:lnTo>
                    <a:pt x="5737" y="13286"/>
                  </a:lnTo>
                  <a:cubicBezTo>
                    <a:pt x="5737" y="13433"/>
                    <a:pt x="5856" y="13552"/>
                    <a:pt x="6003" y="13552"/>
                  </a:cubicBezTo>
                  <a:cubicBezTo>
                    <a:pt x="6150" y="13552"/>
                    <a:pt x="6269" y="13433"/>
                    <a:pt x="6269" y="13286"/>
                  </a:cubicBezTo>
                  <a:lnTo>
                    <a:pt x="6269" y="12601"/>
                  </a:lnTo>
                  <a:lnTo>
                    <a:pt x="6511" y="12601"/>
                  </a:lnTo>
                  <a:lnTo>
                    <a:pt x="6511" y="13286"/>
                  </a:lnTo>
                  <a:cubicBezTo>
                    <a:pt x="6511" y="13433"/>
                    <a:pt x="6630" y="13552"/>
                    <a:pt x="6776" y="13552"/>
                  </a:cubicBezTo>
                  <a:cubicBezTo>
                    <a:pt x="6924" y="13552"/>
                    <a:pt x="7042" y="13433"/>
                    <a:pt x="7042" y="13286"/>
                  </a:cubicBezTo>
                  <a:lnTo>
                    <a:pt x="7042" y="12601"/>
                  </a:lnTo>
                  <a:lnTo>
                    <a:pt x="7284" y="12601"/>
                  </a:lnTo>
                  <a:lnTo>
                    <a:pt x="7284" y="13286"/>
                  </a:lnTo>
                  <a:cubicBezTo>
                    <a:pt x="7284" y="13433"/>
                    <a:pt x="7403" y="13552"/>
                    <a:pt x="7550" y="13552"/>
                  </a:cubicBezTo>
                  <a:cubicBezTo>
                    <a:pt x="7697" y="13552"/>
                    <a:pt x="7816" y="13433"/>
                    <a:pt x="7816" y="13286"/>
                  </a:cubicBezTo>
                  <a:lnTo>
                    <a:pt x="7816" y="12601"/>
                  </a:lnTo>
                  <a:lnTo>
                    <a:pt x="8057" y="12601"/>
                  </a:lnTo>
                  <a:lnTo>
                    <a:pt x="8057" y="13286"/>
                  </a:lnTo>
                  <a:cubicBezTo>
                    <a:pt x="8057" y="13433"/>
                    <a:pt x="8177" y="13552"/>
                    <a:pt x="8323" y="13552"/>
                  </a:cubicBezTo>
                  <a:cubicBezTo>
                    <a:pt x="8470" y="13552"/>
                    <a:pt x="8589" y="13433"/>
                    <a:pt x="8589" y="13286"/>
                  </a:cubicBezTo>
                  <a:lnTo>
                    <a:pt x="8589" y="12601"/>
                  </a:lnTo>
                  <a:lnTo>
                    <a:pt x="8832" y="12601"/>
                  </a:lnTo>
                  <a:lnTo>
                    <a:pt x="8832" y="13286"/>
                  </a:lnTo>
                  <a:cubicBezTo>
                    <a:pt x="8832" y="13433"/>
                    <a:pt x="8951" y="13552"/>
                    <a:pt x="9096" y="13552"/>
                  </a:cubicBezTo>
                  <a:cubicBezTo>
                    <a:pt x="9244" y="13552"/>
                    <a:pt x="9362" y="13433"/>
                    <a:pt x="9362" y="13286"/>
                  </a:cubicBezTo>
                  <a:lnTo>
                    <a:pt x="9362" y="12601"/>
                  </a:lnTo>
                  <a:lnTo>
                    <a:pt x="9605" y="12601"/>
                  </a:lnTo>
                  <a:lnTo>
                    <a:pt x="9605" y="13286"/>
                  </a:lnTo>
                  <a:cubicBezTo>
                    <a:pt x="9605" y="13433"/>
                    <a:pt x="9724" y="13552"/>
                    <a:pt x="9871" y="13552"/>
                  </a:cubicBezTo>
                  <a:cubicBezTo>
                    <a:pt x="10017" y="13552"/>
                    <a:pt x="10137" y="13433"/>
                    <a:pt x="10137" y="13286"/>
                  </a:cubicBezTo>
                  <a:lnTo>
                    <a:pt x="10137" y="12601"/>
                  </a:lnTo>
                  <a:lnTo>
                    <a:pt x="10378" y="12601"/>
                  </a:lnTo>
                  <a:lnTo>
                    <a:pt x="10378" y="13286"/>
                  </a:lnTo>
                  <a:cubicBezTo>
                    <a:pt x="10378" y="13433"/>
                    <a:pt x="10497" y="13552"/>
                    <a:pt x="10644" y="13552"/>
                  </a:cubicBezTo>
                  <a:cubicBezTo>
                    <a:pt x="10791" y="13552"/>
                    <a:pt x="10910" y="13433"/>
                    <a:pt x="10910" y="13286"/>
                  </a:cubicBezTo>
                  <a:lnTo>
                    <a:pt x="10910" y="12601"/>
                  </a:lnTo>
                  <a:lnTo>
                    <a:pt x="11152" y="12601"/>
                  </a:lnTo>
                  <a:lnTo>
                    <a:pt x="11152" y="13286"/>
                  </a:lnTo>
                  <a:cubicBezTo>
                    <a:pt x="11152" y="13433"/>
                    <a:pt x="11271" y="13552"/>
                    <a:pt x="11418" y="13552"/>
                  </a:cubicBezTo>
                  <a:cubicBezTo>
                    <a:pt x="11565" y="13552"/>
                    <a:pt x="11684" y="13433"/>
                    <a:pt x="11684" y="13286"/>
                  </a:cubicBezTo>
                  <a:lnTo>
                    <a:pt x="11684" y="12601"/>
                  </a:lnTo>
                  <a:lnTo>
                    <a:pt x="12076" y="12601"/>
                  </a:lnTo>
                  <a:cubicBezTo>
                    <a:pt x="12418" y="12601"/>
                    <a:pt x="12696" y="12323"/>
                    <a:pt x="12696" y="11981"/>
                  </a:cubicBezTo>
                  <a:lnTo>
                    <a:pt x="12696" y="11683"/>
                  </a:lnTo>
                  <a:lnTo>
                    <a:pt x="13287" y="11683"/>
                  </a:lnTo>
                  <a:cubicBezTo>
                    <a:pt x="13433" y="11683"/>
                    <a:pt x="13553" y="11564"/>
                    <a:pt x="13553" y="11417"/>
                  </a:cubicBezTo>
                  <a:cubicBezTo>
                    <a:pt x="13553" y="11271"/>
                    <a:pt x="13433" y="11151"/>
                    <a:pt x="13287" y="11151"/>
                  </a:cubicBezTo>
                  <a:lnTo>
                    <a:pt x="12696" y="11151"/>
                  </a:lnTo>
                  <a:lnTo>
                    <a:pt x="12696" y="10909"/>
                  </a:lnTo>
                  <a:lnTo>
                    <a:pt x="13287" y="10909"/>
                  </a:lnTo>
                  <a:cubicBezTo>
                    <a:pt x="13433" y="10909"/>
                    <a:pt x="13553" y="10791"/>
                    <a:pt x="13553" y="10644"/>
                  </a:cubicBezTo>
                  <a:cubicBezTo>
                    <a:pt x="13553" y="10497"/>
                    <a:pt x="13433" y="10378"/>
                    <a:pt x="13287" y="10378"/>
                  </a:cubicBezTo>
                  <a:lnTo>
                    <a:pt x="12696" y="10378"/>
                  </a:lnTo>
                  <a:lnTo>
                    <a:pt x="12696" y="10136"/>
                  </a:lnTo>
                  <a:lnTo>
                    <a:pt x="13287" y="10136"/>
                  </a:lnTo>
                  <a:cubicBezTo>
                    <a:pt x="13433" y="10136"/>
                    <a:pt x="13553" y="10017"/>
                    <a:pt x="13553" y="9870"/>
                  </a:cubicBezTo>
                  <a:cubicBezTo>
                    <a:pt x="13553" y="9723"/>
                    <a:pt x="13433" y="9604"/>
                    <a:pt x="13287" y="9604"/>
                  </a:cubicBezTo>
                  <a:lnTo>
                    <a:pt x="12696" y="9604"/>
                  </a:lnTo>
                  <a:lnTo>
                    <a:pt x="12696" y="9363"/>
                  </a:lnTo>
                  <a:lnTo>
                    <a:pt x="13287" y="9363"/>
                  </a:lnTo>
                  <a:cubicBezTo>
                    <a:pt x="13433" y="9363"/>
                    <a:pt x="13553" y="9244"/>
                    <a:pt x="13553" y="9097"/>
                  </a:cubicBezTo>
                  <a:cubicBezTo>
                    <a:pt x="13553" y="8950"/>
                    <a:pt x="13433" y="8831"/>
                    <a:pt x="13287" y="8831"/>
                  </a:cubicBezTo>
                  <a:lnTo>
                    <a:pt x="12696" y="8831"/>
                  </a:lnTo>
                  <a:lnTo>
                    <a:pt x="12696" y="8589"/>
                  </a:lnTo>
                  <a:lnTo>
                    <a:pt x="13287" y="8589"/>
                  </a:lnTo>
                  <a:cubicBezTo>
                    <a:pt x="13433" y="8589"/>
                    <a:pt x="13553" y="8471"/>
                    <a:pt x="13553" y="8324"/>
                  </a:cubicBezTo>
                  <a:cubicBezTo>
                    <a:pt x="13553" y="8177"/>
                    <a:pt x="13433" y="8058"/>
                    <a:pt x="13287" y="8058"/>
                  </a:cubicBezTo>
                  <a:lnTo>
                    <a:pt x="12696" y="8058"/>
                  </a:lnTo>
                  <a:lnTo>
                    <a:pt x="12696" y="7816"/>
                  </a:lnTo>
                  <a:lnTo>
                    <a:pt x="13287" y="7816"/>
                  </a:lnTo>
                  <a:cubicBezTo>
                    <a:pt x="13433" y="7816"/>
                    <a:pt x="13553" y="7696"/>
                    <a:pt x="13553" y="7550"/>
                  </a:cubicBezTo>
                  <a:cubicBezTo>
                    <a:pt x="13553" y="7403"/>
                    <a:pt x="13433" y="7284"/>
                    <a:pt x="13287" y="7284"/>
                  </a:cubicBezTo>
                  <a:lnTo>
                    <a:pt x="12696" y="7284"/>
                  </a:lnTo>
                  <a:lnTo>
                    <a:pt x="12696" y="7042"/>
                  </a:lnTo>
                  <a:lnTo>
                    <a:pt x="13287" y="7042"/>
                  </a:lnTo>
                  <a:cubicBezTo>
                    <a:pt x="13433" y="7042"/>
                    <a:pt x="13553" y="6923"/>
                    <a:pt x="13553" y="6776"/>
                  </a:cubicBezTo>
                  <a:cubicBezTo>
                    <a:pt x="13553" y="6630"/>
                    <a:pt x="13433" y="6511"/>
                    <a:pt x="13287" y="6511"/>
                  </a:cubicBezTo>
                  <a:lnTo>
                    <a:pt x="12696" y="6511"/>
                  </a:lnTo>
                  <a:lnTo>
                    <a:pt x="12696" y="6269"/>
                  </a:lnTo>
                  <a:lnTo>
                    <a:pt x="13287" y="6269"/>
                  </a:lnTo>
                  <a:cubicBezTo>
                    <a:pt x="13433" y="6269"/>
                    <a:pt x="13553" y="6150"/>
                    <a:pt x="13553" y="6003"/>
                  </a:cubicBezTo>
                  <a:cubicBezTo>
                    <a:pt x="13553" y="5856"/>
                    <a:pt x="13433" y="5737"/>
                    <a:pt x="13287" y="5737"/>
                  </a:cubicBezTo>
                  <a:lnTo>
                    <a:pt x="12696" y="5737"/>
                  </a:lnTo>
                  <a:lnTo>
                    <a:pt x="12696" y="5495"/>
                  </a:lnTo>
                  <a:lnTo>
                    <a:pt x="13287" y="5495"/>
                  </a:lnTo>
                  <a:cubicBezTo>
                    <a:pt x="13433" y="5495"/>
                    <a:pt x="13553" y="5376"/>
                    <a:pt x="13553" y="5229"/>
                  </a:cubicBezTo>
                  <a:cubicBezTo>
                    <a:pt x="13553" y="5082"/>
                    <a:pt x="13433" y="4964"/>
                    <a:pt x="13287" y="4964"/>
                  </a:cubicBezTo>
                  <a:lnTo>
                    <a:pt x="12696" y="4964"/>
                  </a:lnTo>
                  <a:lnTo>
                    <a:pt x="12696" y="4722"/>
                  </a:lnTo>
                  <a:lnTo>
                    <a:pt x="13287" y="4722"/>
                  </a:lnTo>
                  <a:cubicBezTo>
                    <a:pt x="13433" y="4722"/>
                    <a:pt x="13553" y="4603"/>
                    <a:pt x="13553" y="4456"/>
                  </a:cubicBezTo>
                  <a:cubicBezTo>
                    <a:pt x="13553" y="4309"/>
                    <a:pt x="13433" y="4190"/>
                    <a:pt x="13287" y="4190"/>
                  </a:cubicBezTo>
                  <a:lnTo>
                    <a:pt x="12696" y="4190"/>
                  </a:lnTo>
                  <a:lnTo>
                    <a:pt x="12696" y="3949"/>
                  </a:lnTo>
                  <a:lnTo>
                    <a:pt x="13287" y="3949"/>
                  </a:lnTo>
                  <a:cubicBezTo>
                    <a:pt x="13433" y="3949"/>
                    <a:pt x="13553" y="3830"/>
                    <a:pt x="13553" y="3683"/>
                  </a:cubicBezTo>
                  <a:cubicBezTo>
                    <a:pt x="13553" y="3536"/>
                    <a:pt x="13433" y="3417"/>
                    <a:pt x="13287" y="3417"/>
                  </a:cubicBezTo>
                  <a:lnTo>
                    <a:pt x="12696" y="3417"/>
                  </a:lnTo>
                  <a:lnTo>
                    <a:pt x="12696" y="3175"/>
                  </a:lnTo>
                  <a:lnTo>
                    <a:pt x="13287" y="3175"/>
                  </a:lnTo>
                  <a:cubicBezTo>
                    <a:pt x="13433" y="3175"/>
                    <a:pt x="13553" y="3056"/>
                    <a:pt x="13553" y="2909"/>
                  </a:cubicBezTo>
                  <a:cubicBezTo>
                    <a:pt x="13553" y="2762"/>
                    <a:pt x="13433" y="2643"/>
                    <a:pt x="13287" y="2643"/>
                  </a:cubicBezTo>
                  <a:lnTo>
                    <a:pt x="12696" y="2643"/>
                  </a:lnTo>
                  <a:lnTo>
                    <a:pt x="12696" y="2402"/>
                  </a:lnTo>
                  <a:lnTo>
                    <a:pt x="13287" y="2402"/>
                  </a:lnTo>
                  <a:cubicBezTo>
                    <a:pt x="13433" y="2402"/>
                    <a:pt x="13553" y="2282"/>
                    <a:pt x="13553" y="2136"/>
                  </a:cubicBezTo>
                  <a:cubicBezTo>
                    <a:pt x="13553" y="1989"/>
                    <a:pt x="13433" y="1870"/>
                    <a:pt x="13287" y="1870"/>
                  </a:cubicBezTo>
                  <a:lnTo>
                    <a:pt x="12696" y="1870"/>
                  </a:lnTo>
                  <a:lnTo>
                    <a:pt x="12696" y="1572"/>
                  </a:lnTo>
                  <a:cubicBezTo>
                    <a:pt x="12696" y="1230"/>
                    <a:pt x="12418" y="952"/>
                    <a:pt x="12076" y="952"/>
                  </a:cubicBezTo>
                  <a:lnTo>
                    <a:pt x="11684" y="952"/>
                  </a:lnTo>
                  <a:lnTo>
                    <a:pt x="11684" y="266"/>
                  </a:lnTo>
                  <a:cubicBezTo>
                    <a:pt x="11684" y="119"/>
                    <a:pt x="11565" y="1"/>
                    <a:pt x="11418" y="1"/>
                  </a:cubicBezTo>
                  <a:cubicBezTo>
                    <a:pt x="11271" y="1"/>
                    <a:pt x="11152" y="119"/>
                    <a:pt x="11152" y="266"/>
                  </a:cubicBezTo>
                  <a:lnTo>
                    <a:pt x="11152" y="952"/>
                  </a:lnTo>
                  <a:lnTo>
                    <a:pt x="10910" y="952"/>
                  </a:lnTo>
                  <a:lnTo>
                    <a:pt x="10910" y="266"/>
                  </a:lnTo>
                  <a:cubicBezTo>
                    <a:pt x="10910" y="119"/>
                    <a:pt x="10792" y="1"/>
                    <a:pt x="10644" y="1"/>
                  </a:cubicBezTo>
                  <a:cubicBezTo>
                    <a:pt x="10497" y="1"/>
                    <a:pt x="10379" y="119"/>
                    <a:pt x="10379" y="266"/>
                  </a:cubicBezTo>
                  <a:lnTo>
                    <a:pt x="10379" y="952"/>
                  </a:lnTo>
                  <a:lnTo>
                    <a:pt x="10137" y="952"/>
                  </a:lnTo>
                  <a:lnTo>
                    <a:pt x="10137" y="266"/>
                  </a:lnTo>
                  <a:cubicBezTo>
                    <a:pt x="10137" y="119"/>
                    <a:pt x="10017" y="1"/>
                    <a:pt x="9871" y="1"/>
                  </a:cubicBezTo>
                  <a:cubicBezTo>
                    <a:pt x="9724" y="1"/>
                    <a:pt x="9605" y="119"/>
                    <a:pt x="9605" y="266"/>
                  </a:cubicBezTo>
                  <a:lnTo>
                    <a:pt x="9605" y="952"/>
                  </a:lnTo>
                  <a:lnTo>
                    <a:pt x="9363" y="952"/>
                  </a:lnTo>
                  <a:lnTo>
                    <a:pt x="9363" y="266"/>
                  </a:lnTo>
                  <a:cubicBezTo>
                    <a:pt x="9363" y="119"/>
                    <a:pt x="9244" y="1"/>
                    <a:pt x="9098" y="1"/>
                  </a:cubicBezTo>
                  <a:cubicBezTo>
                    <a:pt x="8951" y="1"/>
                    <a:pt x="8832" y="119"/>
                    <a:pt x="8832" y="266"/>
                  </a:cubicBezTo>
                  <a:lnTo>
                    <a:pt x="8832" y="952"/>
                  </a:lnTo>
                  <a:lnTo>
                    <a:pt x="8589" y="952"/>
                  </a:lnTo>
                  <a:lnTo>
                    <a:pt x="8589" y="266"/>
                  </a:lnTo>
                  <a:cubicBezTo>
                    <a:pt x="8589" y="119"/>
                    <a:pt x="8470" y="1"/>
                    <a:pt x="8323" y="1"/>
                  </a:cubicBezTo>
                  <a:cubicBezTo>
                    <a:pt x="8177" y="1"/>
                    <a:pt x="8057" y="119"/>
                    <a:pt x="8057" y="266"/>
                  </a:cubicBezTo>
                  <a:lnTo>
                    <a:pt x="8057" y="952"/>
                  </a:lnTo>
                  <a:lnTo>
                    <a:pt x="7816" y="952"/>
                  </a:lnTo>
                  <a:lnTo>
                    <a:pt x="7816" y="266"/>
                  </a:lnTo>
                  <a:cubicBezTo>
                    <a:pt x="7816" y="119"/>
                    <a:pt x="7697" y="1"/>
                    <a:pt x="7550" y="1"/>
                  </a:cubicBezTo>
                  <a:cubicBezTo>
                    <a:pt x="7403" y="1"/>
                    <a:pt x="7284" y="119"/>
                    <a:pt x="7284" y="266"/>
                  </a:cubicBezTo>
                  <a:lnTo>
                    <a:pt x="7284" y="952"/>
                  </a:lnTo>
                  <a:lnTo>
                    <a:pt x="7043" y="952"/>
                  </a:lnTo>
                  <a:lnTo>
                    <a:pt x="7043" y="266"/>
                  </a:lnTo>
                  <a:cubicBezTo>
                    <a:pt x="7043" y="119"/>
                    <a:pt x="6924" y="1"/>
                    <a:pt x="6777" y="1"/>
                  </a:cubicBezTo>
                  <a:cubicBezTo>
                    <a:pt x="6629" y="1"/>
                    <a:pt x="6511" y="119"/>
                    <a:pt x="6511" y="266"/>
                  </a:cubicBezTo>
                  <a:lnTo>
                    <a:pt x="6511" y="952"/>
                  </a:lnTo>
                  <a:lnTo>
                    <a:pt x="6269" y="952"/>
                  </a:lnTo>
                  <a:lnTo>
                    <a:pt x="6269" y="266"/>
                  </a:lnTo>
                  <a:cubicBezTo>
                    <a:pt x="6269" y="119"/>
                    <a:pt x="6150" y="1"/>
                    <a:pt x="6003" y="1"/>
                  </a:cubicBezTo>
                  <a:cubicBezTo>
                    <a:pt x="5856" y="1"/>
                    <a:pt x="5737" y="119"/>
                    <a:pt x="5737" y="266"/>
                  </a:cubicBezTo>
                  <a:lnTo>
                    <a:pt x="5737" y="952"/>
                  </a:lnTo>
                  <a:lnTo>
                    <a:pt x="5496" y="952"/>
                  </a:lnTo>
                  <a:lnTo>
                    <a:pt x="5496" y="266"/>
                  </a:lnTo>
                  <a:cubicBezTo>
                    <a:pt x="5496" y="119"/>
                    <a:pt x="5377" y="1"/>
                    <a:pt x="5230" y="1"/>
                  </a:cubicBezTo>
                  <a:cubicBezTo>
                    <a:pt x="5083" y="1"/>
                    <a:pt x="4964" y="119"/>
                    <a:pt x="4964" y="266"/>
                  </a:cubicBezTo>
                  <a:lnTo>
                    <a:pt x="4964" y="952"/>
                  </a:lnTo>
                  <a:lnTo>
                    <a:pt x="4723" y="952"/>
                  </a:lnTo>
                  <a:lnTo>
                    <a:pt x="4723" y="266"/>
                  </a:lnTo>
                  <a:cubicBezTo>
                    <a:pt x="4723" y="119"/>
                    <a:pt x="4603" y="1"/>
                    <a:pt x="4457" y="1"/>
                  </a:cubicBezTo>
                  <a:cubicBezTo>
                    <a:pt x="4310" y="1"/>
                    <a:pt x="4191" y="119"/>
                    <a:pt x="4191" y="266"/>
                  </a:cubicBezTo>
                  <a:lnTo>
                    <a:pt x="4191" y="952"/>
                  </a:lnTo>
                  <a:lnTo>
                    <a:pt x="3948" y="952"/>
                  </a:lnTo>
                  <a:lnTo>
                    <a:pt x="3948" y="266"/>
                  </a:lnTo>
                  <a:cubicBezTo>
                    <a:pt x="3948" y="119"/>
                    <a:pt x="3829" y="1"/>
                    <a:pt x="3682" y="1"/>
                  </a:cubicBezTo>
                  <a:cubicBezTo>
                    <a:pt x="3536" y="1"/>
                    <a:pt x="3417" y="119"/>
                    <a:pt x="3417" y="266"/>
                  </a:cubicBezTo>
                  <a:lnTo>
                    <a:pt x="3417" y="952"/>
                  </a:lnTo>
                  <a:lnTo>
                    <a:pt x="3175" y="952"/>
                  </a:lnTo>
                  <a:lnTo>
                    <a:pt x="3175" y="266"/>
                  </a:lnTo>
                  <a:cubicBezTo>
                    <a:pt x="3175" y="119"/>
                    <a:pt x="3056" y="1"/>
                    <a:pt x="2909" y="1"/>
                  </a:cubicBezTo>
                  <a:cubicBezTo>
                    <a:pt x="2763" y="1"/>
                    <a:pt x="2643" y="119"/>
                    <a:pt x="2643" y="266"/>
                  </a:cubicBezTo>
                  <a:lnTo>
                    <a:pt x="2643" y="952"/>
                  </a:lnTo>
                  <a:lnTo>
                    <a:pt x="2402" y="952"/>
                  </a:lnTo>
                  <a:lnTo>
                    <a:pt x="2402" y="266"/>
                  </a:lnTo>
                  <a:cubicBezTo>
                    <a:pt x="2402" y="119"/>
                    <a:pt x="2283" y="1"/>
                    <a:pt x="2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64;p64">
              <a:extLst>
                <a:ext uri="{FF2B5EF4-FFF2-40B4-BE49-F238E27FC236}">
                  <a16:creationId xmlns:a16="http://schemas.microsoft.com/office/drawing/2014/main" id="{8B81D7EF-A67D-41BE-84CE-D380CA843B6C}"/>
                </a:ext>
              </a:extLst>
            </p:cNvPr>
            <p:cNvSpPr/>
            <p:nvPr/>
          </p:nvSpPr>
          <p:spPr>
            <a:xfrm>
              <a:off x="2084313" y="2453169"/>
              <a:ext cx="274793" cy="272405"/>
            </a:xfrm>
            <a:custGeom>
              <a:avLst/>
              <a:gdLst/>
              <a:ahLst/>
              <a:cxnLst/>
              <a:rect l="l" t="t" r="r" b="b"/>
              <a:pathLst>
                <a:path w="8285" h="8213" extrusionOk="0">
                  <a:moveTo>
                    <a:pt x="2544" y="1"/>
                  </a:moveTo>
                  <a:cubicBezTo>
                    <a:pt x="2311" y="1"/>
                    <a:pt x="2011" y="124"/>
                    <a:pt x="1845" y="287"/>
                  </a:cubicBezTo>
                  <a:lnTo>
                    <a:pt x="291" y="1827"/>
                  </a:lnTo>
                  <a:cubicBezTo>
                    <a:pt x="126" y="1991"/>
                    <a:pt x="0" y="2290"/>
                    <a:pt x="0" y="2522"/>
                  </a:cubicBezTo>
                  <a:lnTo>
                    <a:pt x="0" y="7650"/>
                  </a:lnTo>
                  <a:cubicBezTo>
                    <a:pt x="0" y="7961"/>
                    <a:pt x="254" y="8212"/>
                    <a:pt x="566" y="8212"/>
                  </a:cubicBezTo>
                  <a:lnTo>
                    <a:pt x="7719" y="8212"/>
                  </a:lnTo>
                  <a:cubicBezTo>
                    <a:pt x="8032" y="8212"/>
                    <a:pt x="8284" y="7960"/>
                    <a:pt x="8284" y="7650"/>
                  </a:cubicBezTo>
                  <a:lnTo>
                    <a:pt x="8284" y="2912"/>
                  </a:lnTo>
                  <a:cubicBezTo>
                    <a:pt x="8284" y="2766"/>
                    <a:pt x="8166" y="2646"/>
                    <a:pt x="8019" y="2646"/>
                  </a:cubicBezTo>
                  <a:cubicBezTo>
                    <a:pt x="7872" y="2646"/>
                    <a:pt x="7753" y="2766"/>
                    <a:pt x="7753" y="2912"/>
                  </a:cubicBezTo>
                  <a:lnTo>
                    <a:pt x="7753" y="7650"/>
                  </a:lnTo>
                  <a:cubicBezTo>
                    <a:pt x="7753" y="7666"/>
                    <a:pt x="7737" y="7681"/>
                    <a:pt x="7719" y="7681"/>
                  </a:cubicBezTo>
                  <a:lnTo>
                    <a:pt x="566" y="7681"/>
                  </a:lnTo>
                  <a:cubicBezTo>
                    <a:pt x="548" y="7681"/>
                    <a:pt x="532" y="7666"/>
                    <a:pt x="532" y="7650"/>
                  </a:cubicBezTo>
                  <a:lnTo>
                    <a:pt x="532" y="2522"/>
                  </a:lnTo>
                  <a:cubicBezTo>
                    <a:pt x="532" y="2431"/>
                    <a:pt x="599" y="2271"/>
                    <a:pt x="665" y="2205"/>
                  </a:cubicBezTo>
                  <a:lnTo>
                    <a:pt x="2220" y="665"/>
                  </a:lnTo>
                  <a:cubicBezTo>
                    <a:pt x="2286" y="599"/>
                    <a:pt x="2450" y="532"/>
                    <a:pt x="2544" y="532"/>
                  </a:cubicBezTo>
                  <a:lnTo>
                    <a:pt x="7719" y="532"/>
                  </a:lnTo>
                  <a:cubicBezTo>
                    <a:pt x="7737" y="532"/>
                    <a:pt x="7752" y="547"/>
                    <a:pt x="7752" y="563"/>
                  </a:cubicBezTo>
                  <a:lnTo>
                    <a:pt x="7752" y="1352"/>
                  </a:lnTo>
                  <a:cubicBezTo>
                    <a:pt x="7753" y="1500"/>
                    <a:pt x="7872" y="1619"/>
                    <a:pt x="8019" y="1619"/>
                  </a:cubicBezTo>
                  <a:cubicBezTo>
                    <a:pt x="8166" y="1619"/>
                    <a:pt x="8284" y="1500"/>
                    <a:pt x="8284" y="1353"/>
                  </a:cubicBezTo>
                  <a:lnTo>
                    <a:pt x="8284" y="563"/>
                  </a:lnTo>
                  <a:cubicBezTo>
                    <a:pt x="8284" y="253"/>
                    <a:pt x="8031" y="1"/>
                    <a:pt x="77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65;p64">
              <a:extLst>
                <a:ext uri="{FF2B5EF4-FFF2-40B4-BE49-F238E27FC236}">
                  <a16:creationId xmlns:a16="http://schemas.microsoft.com/office/drawing/2014/main" id="{58B50C61-818D-45EC-9CC9-A410AC066254}"/>
                </a:ext>
              </a:extLst>
            </p:cNvPr>
            <p:cNvSpPr/>
            <p:nvPr/>
          </p:nvSpPr>
          <p:spPr>
            <a:xfrm>
              <a:off x="2175159" y="2541196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7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66;p64">
              <a:extLst>
                <a:ext uri="{FF2B5EF4-FFF2-40B4-BE49-F238E27FC236}">
                  <a16:creationId xmlns:a16="http://schemas.microsoft.com/office/drawing/2014/main" id="{F9ED4EA7-A0E1-4444-AEE1-8647620958C4}"/>
                </a:ext>
              </a:extLst>
            </p:cNvPr>
            <p:cNvSpPr/>
            <p:nvPr/>
          </p:nvSpPr>
          <p:spPr>
            <a:xfrm>
              <a:off x="2175159" y="2580533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6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7;p64">
              <a:extLst>
                <a:ext uri="{FF2B5EF4-FFF2-40B4-BE49-F238E27FC236}">
                  <a16:creationId xmlns:a16="http://schemas.microsoft.com/office/drawing/2014/main" id="{FC4FC788-44FA-4EF6-9A1B-7CE4FC43D84F}"/>
                </a:ext>
              </a:extLst>
            </p:cNvPr>
            <p:cNvSpPr/>
            <p:nvPr/>
          </p:nvSpPr>
          <p:spPr>
            <a:xfrm>
              <a:off x="2228758" y="2619902"/>
              <a:ext cx="67330" cy="17678"/>
            </a:xfrm>
            <a:custGeom>
              <a:avLst/>
              <a:gdLst/>
              <a:ahLst/>
              <a:cxnLst/>
              <a:rect l="l" t="t" r="r" b="b"/>
              <a:pathLst>
                <a:path w="2030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4" y="532"/>
                  </a:lnTo>
                  <a:cubicBezTo>
                    <a:pt x="1910" y="532"/>
                    <a:pt x="2030" y="413"/>
                    <a:pt x="2030" y="266"/>
                  </a:cubicBezTo>
                  <a:cubicBezTo>
                    <a:pt x="2030" y="120"/>
                    <a:pt x="1911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8;p64">
              <a:extLst>
                <a:ext uri="{FF2B5EF4-FFF2-40B4-BE49-F238E27FC236}">
                  <a16:creationId xmlns:a16="http://schemas.microsoft.com/office/drawing/2014/main" id="{AB23775B-BCE8-43B8-9245-8C477F8233FB}"/>
                </a:ext>
              </a:extLst>
            </p:cNvPr>
            <p:cNvSpPr/>
            <p:nvPr/>
          </p:nvSpPr>
          <p:spPr>
            <a:xfrm>
              <a:off x="2433766" y="2322489"/>
              <a:ext cx="54428" cy="54096"/>
            </a:xfrm>
            <a:custGeom>
              <a:avLst/>
              <a:gdLst/>
              <a:ahLst/>
              <a:cxnLst/>
              <a:rect l="l" t="t" r="r" b="b"/>
              <a:pathLst>
                <a:path w="1641" h="1631" extrusionOk="0">
                  <a:moveTo>
                    <a:pt x="820" y="533"/>
                  </a:moveTo>
                  <a:cubicBezTo>
                    <a:pt x="979" y="533"/>
                    <a:pt x="1109" y="659"/>
                    <a:pt x="1109" y="815"/>
                  </a:cubicBezTo>
                  <a:cubicBezTo>
                    <a:pt x="1109" y="971"/>
                    <a:pt x="979" y="1098"/>
                    <a:pt x="820" y="1098"/>
                  </a:cubicBezTo>
                  <a:cubicBezTo>
                    <a:pt x="662" y="1098"/>
                    <a:pt x="533" y="971"/>
                    <a:pt x="533" y="815"/>
                  </a:cubicBezTo>
                  <a:cubicBezTo>
                    <a:pt x="533" y="659"/>
                    <a:pt x="662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40" y="1265"/>
                    <a:pt x="1640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69;p64">
              <a:extLst>
                <a:ext uri="{FF2B5EF4-FFF2-40B4-BE49-F238E27FC236}">
                  <a16:creationId xmlns:a16="http://schemas.microsoft.com/office/drawing/2014/main" id="{4C9707AA-7395-4D24-9C3F-C4E5061E068B}"/>
                </a:ext>
              </a:extLst>
            </p:cNvPr>
            <p:cNvSpPr/>
            <p:nvPr/>
          </p:nvSpPr>
          <p:spPr>
            <a:xfrm>
              <a:off x="1952207" y="2322489"/>
              <a:ext cx="54395" cy="54096"/>
            </a:xfrm>
            <a:custGeom>
              <a:avLst/>
              <a:gdLst/>
              <a:ahLst/>
              <a:cxnLst/>
              <a:rect l="l" t="t" r="r" b="b"/>
              <a:pathLst>
                <a:path w="1640" h="1631" extrusionOk="0">
                  <a:moveTo>
                    <a:pt x="820" y="533"/>
                  </a:moveTo>
                  <a:cubicBezTo>
                    <a:pt x="978" y="533"/>
                    <a:pt x="1107" y="659"/>
                    <a:pt x="1107" y="815"/>
                  </a:cubicBezTo>
                  <a:cubicBezTo>
                    <a:pt x="1107" y="971"/>
                    <a:pt x="978" y="1098"/>
                    <a:pt x="820" y="1098"/>
                  </a:cubicBezTo>
                  <a:cubicBezTo>
                    <a:pt x="661" y="1098"/>
                    <a:pt x="531" y="971"/>
                    <a:pt x="531" y="815"/>
                  </a:cubicBezTo>
                  <a:cubicBezTo>
                    <a:pt x="531" y="659"/>
                    <a:pt x="661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39" y="1265"/>
                    <a:pt x="1639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C20F16-C54C-4540-81B6-BAEF711A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086" y="797586"/>
            <a:ext cx="3375378" cy="622314"/>
          </a:xfrm>
        </p:spPr>
        <p:txBody>
          <a:bodyPr anchor="t"/>
          <a:lstStyle/>
          <a:p>
            <a:pPr rtl="1"/>
            <a:r>
              <a:rPr lang="fa-IR" sz="2800" dirty="0">
                <a:solidFill>
                  <a:srgbClr val="00FB87"/>
                </a:solidFill>
              </a:rPr>
              <a:t>تحلیل </a:t>
            </a:r>
            <a:r>
              <a:rPr lang="fa-IR" sz="2800" dirty="0" err="1">
                <a:solidFill>
                  <a:srgbClr val="00FB87"/>
                </a:solidFill>
              </a:rPr>
              <a:t>چندکلاسه</a:t>
            </a:r>
            <a:endParaRPr lang="en-US" sz="2800" dirty="0">
              <a:solidFill>
                <a:srgbClr val="00FB87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58A26-C9C1-4CD5-9A6F-48D09A873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4026" y="1324200"/>
            <a:ext cx="5559778" cy="2837736"/>
          </a:xfrm>
        </p:spPr>
        <p:txBody>
          <a:bodyPr/>
          <a:lstStyle/>
          <a:p>
            <a:pPr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کلاس ها تفکیک شده و برای هر ۶ فعالیت، یک منحنی مجزا ترسیم شده است</a:t>
            </a:r>
          </a:p>
          <a:p>
            <a:pPr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مقادیر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AUC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برای اکثر </a:t>
            </a: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کلاس‌ها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(مخصوصاً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Laying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و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Walking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برابر با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یا بسیار نزدیک به آن است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پایداریِ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کلی مدل در تمامی </a:t>
            </a: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کلاس‌ها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یکسان است و مدل دچار تبعیض بین </a:t>
            </a:r>
            <a:r>
              <a:rPr lang="fa-IR" sz="1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فعالیت‌ها</a:t>
            </a:r>
            <a:r>
              <a:rPr lang="fa-IR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نشده است.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00625A-2193-4910-B5CB-F3838D4221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t="24" b="234"/>
          <a:stretch/>
        </p:blipFill>
        <p:spPr>
          <a:xfrm>
            <a:off x="157163" y="552451"/>
            <a:ext cx="3314203" cy="343894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B5164D-8206-48C7-BF01-5B06C6DE2121}"/>
              </a:ext>
            </a:extLst>
          </p:cNvPr>
          <p:cNvSpPr txBox="1">
            <a:spLocks/>
          </p:cNvSpPr>
          <p:nvPr/>
        </p:nvSpPr>
        <p:spPr>
          <a:xfrm>
            <a:off x="3570515" y="381906"/>
            <a:ext cx="5126800" cy="47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منحنی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ROC</a:t>
            </a:r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و تحلیل قدرت تفکیک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507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461;p64">
            <a:extLst>
              <a:ext uri="{FF2B5EF4-FFF2-40B4-BE49-F238E27FC236}">
                <a16:creationId xmlns:a16="http://schemas.microsoft.com/office/drawing/2014/main" id="{7F895F07-9889-4702-9D98-F81C574D77ED}"/>
              </a:ext>
            </a:extLst>
          </p:cNvPr>
          <p:cNvGrpSpPr/>
          <p:nvPr/>
        </p:nvGrpSpPr>
        <p:grpSpPr>
          <a:xfrm>
            <a:off x="2585019" y="552451"/>
            <a:ext cx="3973961" cy="3938050"/>
            <a:chOff x="1919172" y="2291080"/>
            <a:chExt cx="602023" cy="596584"/>
          </a:xfrm>
          <a:solidFill>
            <a:schemeClr val="bg2">
              <a:alpha val="10000"/>
            </a:schemeClr>
          </a:solidFill>
        </p:grpSpPr>
        <p:sp>
          <p:nvSpPr>
            <p:cNvPr id="9" name="Google Shape;2462;p64">
              <a:extLst>
                <a:ext uri="{FF2B5EF4-FFF2-40B4-BE49-F238E27FC236}">
                  <a16:creationId xmlns:a16="http://schemas.microsoft.com/office/drawing/2014/main" id="{E8E2C25F-51F5-4A7C-86CD-2EFA5BAE9D26}"/>
                </a:ext>
              </a:extLst>
            </p:cNvPr>
            <p:cNvSpPr/>
            <p:nvPr/>
          </p:nvSpPr>
          <p:spPr>
            <a:xfrm>
              <a:off x="1919172" y="2291080"/>
              <a:ext cx="602023" cy="596584"/>
            </a:xfrm>
            <a:custGeom>
              <a:avLst/>
              <a:gdLst/>
              <a:ahLst/>
              <a:cxnLst/>
              <a:rect l="l" t="t" r="r" b="b"/>
              <a:pathLst>
                <a:path w="18151" h="17987" extrusionOk="0">
                  <a:moveTo>
                    <a:pt x="6622" y="532"/>
                  </a:moveTo>
                  <a:lnTo>
                    <a:pt x="6622" y="1042"/>
                  </a:lnTo>
                  <a:lnTo>
                    <a:pt x="5310" y="1042"/>
                  </a:lnTo>
                  <a:lnTo>
                    <a:pt x="5310" y="532"/>
                  </a:lnTo>
                  <a:close/>
                  <a:moveTo>
                    <a:pt x="533" y="16410"/>
                  </a:moveTo>
                  <a:lnTo>
                    <a:pt x="1578" y="17455"/>
                  </a:lnTo>
                  <a:lnTo>
                    <a:pt x="621" y="17455"/>
                  </a:lnTo>
                  <a:cubicBezTo>
                    <a:pt x="573" y="17455"/>
                    <a:pt x="533" y="17415"/>
                    <a:pt x="533" y="17367"/>
                  </a:cubicBezTo>
                  <a:lnTo>
                    <a:pt x="533" y="16410"/>
                  </a:lnTo>
                  <a:close/>
                  <a:moveTo>
                    <a:pt x="17530" y="532"/>
                  </a:moveTo>
                  <a:cubicBezTo>
                    <a:pt x="17577" y="532"/>
                    <a:pt x="17619" y="572"/>
                    <a:pt x="17619" y="620"/>
                  </a:cubicBezTo>
                  <a:lnTo>
                    <a:pt x="17619" y="3452"/>
                  </a:lnTo>
                  <a:lnTo>
                    <a:pt x="17494" y="3452"/>
                  </a:lnTo>
                  <a:cubicBezTo>
                    <a:pt x="17064" y="3452"/>
                    <a:pt x="16714" y="3802"/>
                    <a:pt x="16714" y="4232"/>
                  </a:cubicBezTo>
                  <a:cubicBezTo>
                    <a:pt x="16715" y="4663"/>
                    <a:pt x="17064" y="5013"/>
                    <a:pt x="17494" y="5013"/>
                  </a:cubicBezTo>
                  <a:lnTo>
                    <a:pt x="17619" y="5013"/>
                  </a:lnTo>
                  <a:lnTo>
                    <a:pt x="17619" y="5545"/>
                  </a:lnTo>
                  <a:lnTo>
                    <a:pt x="17211" y="5545"/>
                  </a:lnTo>
                  <a:cubicBezTo>
                    <a:pt x="16869" y="5545"/>
                    <a:pt x="16591" y="5823"/>
                    <a:pt x="16591" y="6165"/>
                  </a:cubicBezTo>
                  <a:lnTo>
                    <a:pt x="16591" y="12832"/>
                  </a:lnTo>
                  <a:cubicBezTo>
                    <a:pt x="16591" y="12979"/>
                    <a:pt x="16710" y="13098"/>
                    <a:pt x="16857" y="13098"/>
                  </a:cubicBezTo>
                  <a:cubicBezTo>
                    <a:pt x="17004" y="13098"/>
                    <a:pt x="17123" y="12979"/>
                    <a:pt x="17123" y="12832"/>
                  </a:cubicBezTo>
                  <a:lnTo>
                    <a:pt x="17123" y="6165"/>
                  </a:lnTo>
                  <a:cubicBezTo>
                    <a:pt x="17123" y="6117"/>
                    <a:pt x="17163" y="6076"/>
                    <a:pt x="17211" y="6076"/>
                  </a:cubicBezTo>
                  <a:lnTo>
                    <a:pt x="17619" y="6076"/>
                  </a:lnTo>
                  <a:lnTo>
                    <a:pt x="17619" y="16391"/>
                  </a:lnTo>
                  <a:lnTo>
                    <a:pt x="17211" y="16391"/>
                  </a:lnTo>
                  <a:cubicBezTo>
                    <a:pt x="17163" y="16391"/>
                    <a:pt x="17123" y="16351"/>
                    <a:pt x="17123" y="16303"/>
                  </a:cubicBezTo>
                  <a:lnTo>
                    <a:pt x="17123" y="14392"/>
                  </a:lnTo>
                  <a:cubicBezTo>
                    <a:pt x="17123" y="14245"/>
                    <a:pt x="17004" y="14126"/>
                    <a:pt x="16857" y="14126"/>
                  </a:cubicBezTo>
                  <a:cubicBezTo>
                    <a:pt x="16710" y="14126"/>
                    <a:pt x="16591" y="14245"/>
                    <a:pt x="16591" y="14392"/>
                  </a:cubicBezTo>
                  <a:lnTo>
                    <a:pt x="16591" y="16303"/>
                  </a:lnTo>
                  <a:cubicBezTo>
                    <a:pt x="16591" y="16645"/>
                    <a:pt x="16869" y="16923"/>
                    <a:pt x="17211" y="16923"/>
                  </a:cubicBezTo>
                  <a:lnTo>
                    <a:pt x="17619" y="16923"/>
                  </a:lnTo>
                  <a:lnTo>
                    <a:pt x="17619" y="17367"/>
                  </a:lnTo>
                  <a:cubicBezTo>
                    <a:pt x="17619" y="17414"/>
                    <a:pt x="17577" y="17455"/>
                    <a:pt x="17530" y="17455"/>
                  </a:cubicBezTo>
                  <a:lnTo>
                    <a:pt x="14765" y="17455"/>
                  </a:lnTo>
                  <a:lnTo>
                    <a:pt x="14765" y="17047"/>
                  </a:lnTo>
                  <a:cubicBezTo>
                    <a:pt x="14765" y="16705"/>
                    <a:pt x="14486" y="16427"/>
                    <a:pt x="14144" y="16427"/>
                  </a:cubicBezTo>
                  <a:lnTo>
                    <a:pt x="8403" y="16427"/>
                  </a:lnTo>
                  <a:cubicBezTo>
                    <a:pt x="8255" y="16427"/>
                    <a:pt x="8137" y="16546"/>
                    <a:pt x="8137" y="16693"/>
                  </a:cubicBezTo>
                  <a:cubicBezTo>
                    <a:pt x="8137" y="16840"/>
                    <a:pt x="8255" y="16959"/>
                    <a:pt x="8403" y="16959"/>
                  </a:cubicBezTo>
                  <a:lnTo>
                    <a:pt x="14144" y="16959"/>
                  </a:lnTo>
                  <a:cubicBezTo>
                    <a:pt x="14192" y="16959"/>
                    <a:pt x="14233" y="16999"/>
                    <a:pt x="14233" y="17047"/>
                  </a:cubicBezTo>
                  <a:lnTo>
                    <a:pt x="14233" y="17455"/>
                  </a:lnTo>
                  <a:lnTo>
                    <a:pt x="3918" y="17455"/>
                  </a:lnTo>
                  <a:lnTo>
                    <a:pt x="3918" y="17047"/>
                  </a:lnTo>
                  <a:cubicBezTo>
                    <a:pt x="3918" y="16999"/>
                    <a:pt x="3959" y="16959"/>
                    <a:pt x="4006" y="16959"/>
                  </a:cubicBezTo>
                  <a:lnTo>
                    <a:pt x="6807" y="16959"/>
                  </a:lnTo>
                  <a:cubicBezTo>
                    <a:pt x="6954" y="16959"/>
                    <a:pt x="7073" y="16840"/>
                    <a:pt x="7073" y="16693"/>
                  </a:cubicBezTo>
                  <a:cubicBezTo>
                    <a:pt x="7073" y="16546"/>
                    <a:pt x="6954" y="16427"/>
                    <a:pt x="6807" y="16427"/>
                  </a:cubicBezTo>
                  <a:lnTo>
                    <a:pt x="4006" y="16427"/>
                  </a:lnTo>
                  <a:cubicBezTo>
                    <a:pt x="3664" y="16427"/>
                    <a:pt x="3386" y="16705"/>
                    <a:pt x="3386" y="17047"/>
                  </a:cubicBezTo>
                  <a:lnTo>
                    <a:pt x="3386" y="17455"/>
                  </a:lnTo>
                  <a:lnTo>
                    <a:pt x="2329" y="17455"/>
                  </a:lnTo>
                  <a:lnTo>
                    <a:pt x="533" y="15658"/>
                  </a:lnTo>
                  <a:lnTo>
                    <a:pt x="533" y="5012"/>
                  </a:lnTo>
                  <a:lnTo>
                    <a:pt x="657" y="5012"/>
                  </a:lnTo>
                  <a:cubicBezTo>
                    <a:pt x="1087" y="5012"/>
                    <a:pt x="1436" y="4663"/>
                    <a:pt x="1436" y="4232"/>
                  </a:cubicBezTo>
                  <a:cubicBezTo>
                    <a:pt x="1436" y="3802"/>
                    <a:pt x="1087" y="3452"/>
                    <a:pt x="657" y="3452"/>
                  </a:cubicBezTo>
                  <a:lnTo>
                    <a:pt x="533" y="3452"/>
                  </a:lnTo>
                  <a:lnTo>
                    <a:pt x="533" y="620"/>
                  </a:lnTo>
                  <a:cubicBezTo>
                    <a:pt x="533" y="572"/>
                    <a:pt x="573" y="532"/>
                    <a:pt x="621" y="532"/>
                  </a:cubicBezTo>
                  <a:lnTo>
                    <a:pt x="4778" y="532"/>
                  </a:lnTo>
                  <a:lnTo>
                    <a:pt x="4778" y="1131"/>
                  </a:lnTo>
                  <a:cubicBezTo>
                    <a:pt x="4778" y="1375"/>
                    <a:pt x="4977" y="1574"/>
                    <a:pt x="5222" y="1574"/>
                  </a:cubicBezTo>
                  <a:lnTo>
                    <a:pt x="6710" y="1574"/>
                  </a:lnTo>
                  <a:cubicBezTo>
                    <a:pt x="6955" y="1574"/>
                    <a:pt x="7153" y="1375"/>
                    <a:pt x="7153" y="1131"/>
                  </a:cubicBezTo>
                  <a:lnTo>
                    <a:pt x="7153" y="532"/>
                  </a:lnTo>
                  <a:close/>
                  <a:moveTo>
                    <a:pt x="621" y="0"/>
                  </a:moveTo>
                  <a:cubicBezTo>
                    <a:pt x="279" y="0"/>
                    <a:pt x="1" y="278"/>
                    <a:pt x="1" y="620"/>
                  </a:cubicBezTo>
                  <a:lnTo>
                    <a:pt x="1" y="3718"/>
                  </a:lnTo>
                  <a:cubicBezTo>
                    <a:pt x="1" y="3865"/>
                    <a:pt x="120" y="3984"/>
                    <a:pt x="267" y="3984"/>
                  </a:cubicBezTo>
                  <a:lnTo>
                    <a:pt x="657" y="3984"/>
                  </a:lnTo>
                  <a:cubicBezTo>
                    <a:pt x="793" y="3984"/>
                    <a:pt x="904" y="4096"/>
                    <a:pt x="904" y="4232"/>
                  </a:cubicBezTo>
                  <a:cubicBezTo>
                    <a:pt x="904" y="4369"/>
                    <a:pt x="793" y="4480"/>
                    <a:pt x="657" y="4480"/>
                  </a:cubicBezTo>
                  <a:lnTo>
                    <a:pt x="267" y="4480"/>
                  </a:lnTo>
                  <a:cubicBezTo>
                    <a:pt x="120" y="4480"/>
                    <a:pt x="1" y="4599"/>
                    <a:pt x="1" y="4746"/>
                  </a:cubicBezTo>
                  <a:lnTo>
                    <a:pt x="1" y="17367"/>
                  </a:lnTo>
                  <a:cubicBezTo>
                    <a:pt x="1" y="17708"/>
                    <a:pt x="279" y="17987"/>
                    <a:pt x="621" y="17987"/>
                  </a:cubicBezTo>
                  <a:lnTo>
                    <a:pt x="17530" y="17987"/>
                  </a:lnTo>
                  <a:cubicBezTo>
                    <a:pt x="17872" y="17987"/>
                    <a:pt x="18150" y="17708"/>
                    <a:pt x="18150" y="17367"/>
                  </a:cubicBezTo>
                  <a:lnTo>
                    <a:pt x="18150" y="4746"/>
                  </a:lnTo>
                  <a:cubicBezTo>
                    <a:pt x="18150" y="4599"/>
                    <a:pt x="18031" y="4480"/>
                    <a:pt x="17884" y="4480"/>
                  </a:cubicBezTo>
                  <a:lnTo>
                    <a:pt x="17494" y="4480"/>
                  </a:lnTo>
                  <a:cubicBezTo>
                    <a:pt x="17358" y="4480"/>
                    <a:pt x="17246" y="4369"/>
                    <a:pt x="17246" y="4232"/>
                  </a:cubicBezTo>
                  <a:cubicBezTo>
                    <a:pt x="17246" y="4096"/>
                    <a:pt x="17358" y="3984"/>
                    <a:pt x="17494" y="3984"/>
                  </a:cubicBezTo>
                  <a:lnTo>
                    <a:pt x="17884" y="3984"/>
                  </a:lnTo>
                  <a:cubicBezTo>
                    <a:pt x="18031" y="3984"/>
                    <a:pt x="18150" y="3865"/>
                    <a:pt x="18150" y="3718"/>
                  </a:cubicBezTo>
                  <a:lnTo>
                    <a:pt x="18150" y="620"/>
                  </a:lnTo>
                  <a:cubicBezTo>
                    <a:pt x="18150" y="278"/>
                    <a:pt x="17872" y="0"/>
                    <a:pt x="1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63;p64">
              <a:extLst>
                <a:ext uri="{FF2B5EF4-FFF2-40B4-BE49-F238E27FC236}">
                  <a16:creationId xmlns:a16="http://schemas.microsoft.com/office/drawing/2014/main" id="{76529C7D-A657-41A7-BD81-67E2CCBAB9E1}"/>
                </a:ext>
              </a:extLst>
            </p:cNvPr>
            <p:cNvSpPr/>
            <p:nvPr/>
          </p:nvSpPr>
          <p:spPr>
            <a:xfrm>
              <a:off x="1995424" y="2364612"/>
              <a:ext cx="449519" cy="449486"/>
            </a:xfrm>
            <a:custGeom>
              <a:avLst/>
              <a:gdLst/>
              <a:ahLst/>
              <a:cxnLst/>
              <a:rect l="l" t="t" r="r" b="b"/>
              <a:pathLst>
                <a:path w="13553" h="13552" extrusionOk="0">
                  <a:moveTo>
                    <a:pt x="12076" y="1483"/>
                  </a:moveTo>
                  <a:cubicBezTo>
                    <a:pt x="12124" y="1483"/>
                    <a:pt x="12164" y="1524"/>
                    <a:pt x="12164" y="1572"/>
                  </a:cubicBezTo>
                  <a:lnTo>
                    <a:pt x="12164" y="11982"/>
                  </a:lnTo>
                  <a:cubicBezTo>
                    <a:pt x="12164" y="12029"/>
                    <a:pt x="12124" y="12070"/>
                    <a:pt x="12076" y="12070"/>
                  </a:cubicBezTo>
                  <a:lnTo>
                    <a:pt x="1562" y="12070"/>
                  </a:lnTo>
                  <a:cubicBezTo>
                    <a:pt x="1514" y="12070"/>
                    <a:pt x="1473" y="12029"/>
                    <a:pt x="1473" y="11982"/>
                  </a:cubicBezTo>
                  <a:lnTo>
                    <a:pt x="1473" y="1572"/>
                  </a:lnTo>
                  <a:cubicBezTo>
                    <a:pt x="1473" y="1524"/>
                    <a:pt x="1514" y="1483"/>
                    <a:pt x="1562" y="1483"/>
                  </a:cubicBezTo>
                  <a:close/>
                  <a:moveTo>
                    <a:pt x="2136" y="1"/>
                  </a:moveTo>
                  <a:cubicBezTo>
                    <a:pt x="1989" y="1"/>
                    <a:pt x="1870" y="119"/>
                    <a:pt x="1870" y="266"/>
                  </a:cubicBezTo>
                  <a:lnTo>
                    <a:pt x="1870" y="952"/>
                  </a:lnTo>
                  <a:lnTo>
                    <a:pt x="1562" y="952"/>
                  </a:lnTo>
                  <a:cubicBezTo>
                    <a:pt x="1220" y="952"/>
                    <a:pt x="942" y="1230"/>
                    <a:pt x="942" y="1572"/>
                  </a:cubicBezTo>
                  <a:lnTo>
                    <a:pt x="942" y="1870"/>
                  </a:lnTo>
                  <a:lnTo>
                    <a:pt x="266" y="1870"/>
                  </a:lnTo>
                  <a:cubicBezTo>
                    <a:pt x="120" y="1870"/>
                    <a:pt x="1" y="1989"/>
                    <a:pt x="1" y="2136"/>
                  </a:cubicBezTo>
                  <a:cubicBezTo>
                    <a:pt x="1" y="2282"/>
                    <a:pt x="120" y="2402"/>
                    <a:pt x="266" y="2402"/>
                  </a:cubicBezTo>
                  <a:lnTo>
                    <a:pt x="942" y="2402"/>
                  </a:lnTo>
                  <a:lnTo>
                    <a:pt x="942" y="2643"/>
                  </a:lnTo>
                  <a:lnTo>
                    <a:pt x="266" y="2643"/>
                  </a:lnTo>
                  <a:cubicBezTo>
                    <a:pt x="120" y="2643"/>
                    <a:pt x="1" y="2762"/>
                    <a:pt x="1" y="2909"/>
                  </a:cubicBezTo>
                  <a:cubicBezTo>
                    <a:pt x="1" y="3056"/>
                    <a:pt x="120" y="3175"/>
                    <a:pt x="266" y="3175"/>
                  </a:cubicBezTo>
                  <a:lnTo>
                    <a:pt x="942" y="3175"/>
                  </a:lnTo>
                  <a:lnTo>
                    <a:pt x="942" y="3417"/>
                  </a:lnTo>
                  <a:lnTo>
                    <a:pt x="266" y="3417"/>
                  </a:lnTo>
                  <a:cubicBezTo>
                    <a:pt x="120" y="3417"/>
                    <a:pt x="1" y="3536"/>
                    <a:pt x="1" y="3683"/>
                  </a:cubicBezTo>
                  <a:cubicBezTo>
                    <a:pt x="1" y="3830"/>
                    <a:pt x="120" y="3949"/>
                    <a:pt x="266" y="3949"/>
                  </a:cubicBezTo>
                  <a:lnTo>
                    <a:pt x="942" y="3949"/>
                  </a:lnTo>
                  <a:lnTo>
                    <a:pt x="942" y="4190"/>
                  </a:lnTo>
                  <a:lnTo>
                    <a:pt x="266" y="4190"/>
                  </a:lnTo>
                  <a:cubicBezTo>
                    <a:pt x="120" y="4190"/>
                    <a:pt x="1" y="4309"/>
                    <a:pt x="1" y="4456"/>
                  </a:cubicBezTo>
                  <a:cubicBezTo>
                    <a:pt x="1" y="4603"/>
                    <a:pt x="120" y="4722"/>
                    <a:pt x="266" y="4722"/>
                  </a:cubicBezTo>
                  <a:lnTo>
                    <a:pt x="942" y="4722"/>
                  </a:lnTo>
                  <a:lnTo>
                    <a:pt x="942" y="4963"/>
                  </a:lnTo>
                  <a:lnTo>
                    <a:pt x="266" y="4963"/>
                  </a:lnTo>
                  <a:cubicBezTo>
                    <a:pt x="120" y="4963"/>
                    <a:pt x="1" y="5082"/>
                    <a:pt x="1" y="5229"/>
                  </a:cubicBezTo>
                  <a:cubicBezTo>
                    <a:pt x="1" y="5376"/>
                    <a:pt x="120" y="5495"/>
                    <a:pt x="266" y="5495"/>
                  </a:cubicBezTo>
                  <a:lnTo>
                    <a:pt x="942" y="5495"/>
                  </a:lnTo>
                  <a:lnTo>
                    <a:pt x="942" y="5737"/>
                  </a:lnTo>
                  <a:lnTo>
                    <a:pt x="266" y="5737"/>
                  </a:lnTo>
                  <a:cubicBezTo>
                    <a:pt x="120" y="5737"/>
                    <a:pt x="1" y="5856"/>
                    <a:pt x="1" y="6003"/>
                  </a:cubicBezTo>
                  <a:cubicBezTo>
                    <a:pt x="1" y="6150"/>
                    <a:pt x="120" y="6269"/>
                    <a:pt x="266" y="6269"/>
                  </a:cubicBezTo>
                  <a:lnTo>
                    <a:pt x="942" y="6269"/>
                  </a:lnTo>
                  <a:lnTo>
                    <a:pt x="942" y="6511"/>
                  </a:lnTo>
                  <a:lnTo>
                    <a:pt x="266" y="6511"/>
                  </a:lnTo>
                  <a:cubicBezTo>
                    <a:pt x="120" y="6511"/>
                    <a:pt x="1" y="6630"/>
                    <a:pt x="1" y="6776"/>
                  </a:cubicBezTo>
                  <a:cubicBezTo>
                    <a:pt x="1" y="6923"/>
                    <a:pt x="120" y="7042"/>
                    <a:pt x="266" y="7042"/>
                  </a:cubicBezTo>
                  <a:lnTo>
                    <a:pt x="942" y="7042"/>
                  </a:lnTo>
                  <a:lnTo>
                    <a:pt x="942" y="7284"/>
                  </a:lnTo>
                  <a:lnTo>
                    <a:pt x="266" y="7284"/>
                  </a:lnTo>
                  <a:cubicBezTo>
                    <a:pt x="120" y="7284"/>
                    <a:pt x="1" y="7403"/>
                    <a:pt x="1" y="7550"/>
                  </a:cubicBezTo>
                  <a:cubicBezTo>
                    <a:pt x="1" y="7696"/>
                    <a:pt x="120" y="7816"/>
                    <a:pt x="266" y="7816"/>
                  </a:cubicBezTo>
                  <a:lnTo>
                    <a:pt x="942" y="7816"/>
                  </a:lnTo>
                  <a:lnTo>
                    <a:pt x="942" y="8058"/>
                  </a:lnTo>
                  <a:lnTo>
                    <a:pt x="266" y="8058"/>
                  </a:lnTo>
                  <a:cubicBezTo>
                    <a:pt x="120" y="8058"/>
                    <a:pt x="1" y="8177"/>
                    <a:pt x="1" y="8324"/>
                  </a:cubicBezTo>
                  <a:cubicBezTo>
                    <a:pt x="1" y="8471"/>
                    <a:pt x="120" y="8589"/>
                    <a:pt x="266" y="8589"/>
                  </a:cubicBezTo>
                  <a:lnTo>
                    <a:pt x="942" y="8589"/>
                  </a:lnTo>
                  <a:lnTo>
                    <a:pt x="942" y="8831"/>
                  </a:lnTo>
                  <a:lnTo>
                    <a:pt x="266" y="8831"/>
                  </a:lnTo>
                  <a:cubicBezTo>
                    <a:pt x="120" y="8831"/>
                    <a:pt x="1" y="8950"/>
                    <a:pt x="1" y="9097"/>
                  </a:cubicBezTo>
                  <a:cubicBezTo>
                    <a:pt x="1" y="9244"/>
                    <a:pt x="120" y="9363"/>
                    <a:pt x="266" y="9363"/>
                  </a:cubicBezTo>
                  <a:lnTo>
                    <a:pt x="942" y="9363"/>
                  </a:lnTo>
                  <a:lnTo>
                    <a:pt x="942" y="9604"/>
                  </a:lnTo>
                  <a:lnTo>
                    <a:pt x="266" y="9604"/>
                  </a:lnTo>
                  <a:cubicBezTo>
                    <a:pt x="120" y="9604"/>
                    <a:pt x="1" y="9723"/>
                    <a:pt x="1" y="9870"/>
                  </a:cubicBezTo>
                  <a:cubicBezTo>
                    <a:pt x="1" y="10017"/>
                    <a:pt x="120" y="10136"/>
                    <a:pt x="266" y="10136"/>
                  </a:cubicBezTo>
                  <a:lnTo>
                    <a:pt x="942" y="10136"/>
                  </a:lnTo>
                  <a:lnTo>
                    <a:pt x="942" y="10378"/>
                  </a:lnTo>
                  <a:lnTo>
                    <a:pt x="266" y="10378"/>
                  </a:lnTo>
                  <a:cubicBezTo>
                    <a:pt x="120" y="10378"/>
                    <a:pt x="1" y="10497"/>
                    <a:pt x="1" y="10644"/>
                  </a:cubicBezTo>
                  <a:cubicBezTo>
                    <a:pt x="1" y="10791"/>
                    <a:pt x="120" y="10909"/>
                    <a:pt x="266" y="10909"/>
                  </a:cubicBezTo>
                  <a:lnTo>
                    <a:pt x="942" y="10909"/>
                  </a:lnTo>
                  <a:lnTo>
                    <a:pt x="942" y="11151"/>
                  </a:lnTo>
                  <a:lnTo>
                    <a:pt x="266" y="11151"/>
                  </a:lnTo>
                  <a:cubicBezTo>
                    <a:pt x="120" y="11151"/>
                    <a:pt x="1" y="11271"/>
                    <a:pt x="1" y="11417"/>
                  </a:cubicBezTo>
                  <a:cubicBezTo>
                    <a:pt x="1" y="11564"/>
                    <a:pt x="120" y="11683"/>
                    <a:pt x="266" y="11683"/>
                  </a:cubicBezTo>
                  <a:lnTo>
                    <a:pt x="942" y="11683"/>
                  </a:lnTo>
                  <a:lnTo>
                    <a:pt x="942" y="11981"/>
                  </a:lnTo>
                  <a:cubicBezTo>
                    <a:pt x="942" y="12323"/>
                    <a:pt x="1220" y="12601"/>
                    <a:pt x="1562" y="12601"/>
                  </a:cubicBezTo>
                  <a:lnTo>
                    <a:pt x="1870" y="12601"/>
                  </a:lnTo>
                  <a:lnTo>
                    <a:pt x="1870" y="13286"/>
                  </a:lnTo>
                  <a:cubicBezTo>
                    <a:pt x="1870" y="13433"/>
                    <a:pt x="1988" y="13552"/>
                    <a:pt x="2136" y="13552"/>
                  </a:cubicBezTo>
                  <a:cubicBezTo>
                    <a:pt x="2283" y="13552"/>
                    <a:pt x="2402" y="13433"/>
                    <a:pt x="2402" y="13286"/>
                  </a:cubicBezTo>
                  <a:lnTo>
                    <a:pt x="2402" y="12601"/>
                  </a:lnTo>
                  <a:lnTo>
                    <a:pt x="2643" y="12601"/>
                  </a:lnTo>
                  <a:lnTo>
                    <a:pt x="2643" y="13286"/>
                  </a:lnTo>
                  <a:cubicBezTo>
                    <a:pt x="2643" y="13433"/>
                    <a:pt x="2763" y="13552"/>
                    <a:pt x="2909" y="13552"/>
                  </a:cubicBezTo>
                  <a:cubicBezTo>
                    <a:pt x="3056" y="13552"/>
                    <a:pt x="3175" y="13433"/>
                    <a:pt x="3175" y="13286"/>
                  </a:cubicBezTo>
                  <a:lnTo>
                    <a:pt x="3175" y="12601"/>
                  </a:lnTo>
                  <a:lnTo>
                    <a:pt x="3417" y="12601"/>
                  </a:lnTo>
                  <a:lnTo>
                    <a:pt x="3417" y="13286"/>
                  </a:lnTo>
                  <a:cubicBezTo>
                    <a:pt x="3417" y="13433"/>
                    <a:pt x="3536" y="13552"/>
                    <a:pt x="3682" y="13552"/>
                  </a:cubicBezTo>
                  <a:cubicBezTo>
                    <a:pt x="3829" y="13552"/>
                    <a:pt x="3948" y="13433"/>
                    <a:pt x="3948" y="13286"/>
                  </a:cubicBezTo>
                  <a:lnTo>
                    <a:pt x="3948" y="12601"/>
                  </a:lnTo>
                  <a:lnTo>
                    <a:pt x="4191" y="12601"/>
                  </a:lnTo>
                  <a:lnTo>
                    <a:pt x="4191" y="13286"/>
                  </a:lnTo>
                  <a:cubicBezTo>
                    <a:pt x="4191" y="13433"/>
                    <a:pt x="4309" y="13552"/>
                    <a:pt x="4457" y="13552"/>
                  </a:cubicBezTo>
                  <a:cubicBezTo>
                    <a:pt x="4602" y="13552"/>
                    <a:pt x="4722" y="13433"/>
                    <a:pt x="4722" y="13286"/>
                  </a:cubicBezTo>
                  <a:lnTo>
                    <a:pt x="4722" y="12601"/>
                  </a:lnTo>
                  <a:lnTo>
                    <a:pt x="4964" y="12601"/>
                  </a:lnTo>
                  <a:lnTo>
                    <a:pt x="4964" y="13286"/>
                  </a:lnTo>
                  <a:cubicBezTo>
                    <a:pt x="4964" y="13433"/>
                    <a:pt x="5083" y="13552"/>
                    <a:pt x="5230" y="13552"/>
                  </a:cubicBezTo>
                  <a:cubicBezTo>
                    <a:pt x="5377" y="13552"/>
                    <a:pt x="5496" y="13433"/>
                    <a:pt x="5496" y="13286"/>
                  </a:cubicBezTo>
                  <a:lnTo>
                    <a:pt x="5496" y="12601"/>
                  </a:lnTo>
                  <a:lnTo>
                    <a:pt x="5737" y="12601"/>
                  </a:lnTo>
                  <a:lnTo>
                    <a:pt x="5737" y="13286"/>
                  </a:lnTo>
                  <a:cubicBezTo>
                    <a:pt x="5737" y="13433"/>
                    <a:pt x="5856" y="13552"/>
                    <a:pt x="6003" y="13552"/>
                  </a:cubicBezTo>
                  <a:cubicBezTo>
                    <a:pt x="6150" y="13552"/>
                    <a:pt x="6269" y="13433"/>
                    <a:pt x="6269" y="13286"/>
                  </a:cubicBezTo>
                  <a:lnTo>
                    <a:pt x="6269" y="12601"/>
                  </a:lnTo>
                  <a:lnTo>
                    <a:pt x="6511" y="12601"/>
                  </a:lnTo>
                  <a:lnTo>
                    <a:pt x="6511" y="13286"/>
                  </a:lnTo>
                  <a:cubicBezTo>
                    <a:pt x="6511" y="13433"/>
                    <a:pt x="6630" y="13552"/>
                    <a:pt x="6776" y="13552"/>
                  </a:cubicBezTo>
                  <a:cubicBezTo>
                    <a:pt x="6924" y="13552"/>
                    <a:pt x="7042" y="13433"/>
                    <a:pt x="7042" y="13286"/>
                  </a:cubicBezTo>
                  <a:lnTo>
                    <a:pt x="7042" y="12601"/>
                  </a:lnTo>
                  <a:lnTo>
                    <a:pt x="7284" y="12601"/>
                  </a:lnTo>
                  <a:lnTo>
                    <a:pt x="7284" y="13286"/>
                  </a:lnTo>
                  <a:cubicBezTo>
                    <a:pt x="7284" y="13433"/>
                    <a:pt x="7403" y="13552"/>
                    <a:pt x="7550" y="13552"/>
                  </a:cubicBezTo>
                  <a:cubicBezTo>
                    <a:pt x="7697" y="13552"/>
                    <a:pt x="7816" y="13433"/>
                    <a:pt x="7816" y="13286"/>
                  </a:cubicBezTo>
                  <a:lnTo>
                    <a:pt x="7816" y="12601"/>
                  </a:lnTo>
                  <a:lnTo>
                    <a:pt x="8057" y="12601"/>
                  </a:lnTo>
                  <a:lnTo>
                    <a:pt x="8057" y="13286"/>
                  </a:lnTo>
                  <a:cubicBezTo>
                    <a:pt x="8057" y="13433"/>
                    <a:pt x="8177" y="13552"/>
                    <a:pt x="8323" y="13552"/>
                  </a:cubicBezTo>
                  <a:cubicBezTo>
                    <a:pt x="8470" y="13552"/>
                    <a:pt x="8589" y="13433"/>
                    <a:pt x="8589" y="13286"/>
                  </a:cubicBezTo>
                  <a:lnTo>
                    <a:pt x="8589" y="12601"/>
                  </a:lnTo>
                  <a:lnTo>
                    <a:pt x="8832" y="12601"/>
                  </a:lnTo>
                  <a:lnTo>
                    <a:pt x="8832" y="13286"/>
                  </a:lnTo>
                  <a:cubicBezTo>
                    <a:pt x="8832" y="13433"/>
                    <a:pt x="8951" y="13552"/>
                    <a:pt x="9096" y="13552"/>
                  </a:cubicBezTo>
                  <a:cubicBezTo>
                    <a:pt x="9244" y="13552"/>
                    <a:pt x="9362" y="13433"/>
                    <a:pt x="9362" y="13286"/>
                  </a:cubicBezTo>
                  <a:lnTo>
                    <a:pt x="9362" y="12601"/>
                  </a:lnTo>
                  <a:lnTo>
                    <a:pt x="9605" y="12601"/>
                  </a:lnTo>
                  <a:lnTo>
                    <a:pt x="9605" y="13286"/>
                  </a:lnTo>
                  <a:cubicBezTo>
                    <a:pt x="9605" y="13433"/>
                    <a:pt x="9724" y="13552"/>
                    <a:pt x="9871" y="13552"/>
                  </a:cubicBezTo>
                  <a:cubicBezTo>
                    <a:pt x="10017" y="13552"/>
                    <a:pt x="10137" y="13433"/>
                    <a:pt x="10137" y="13286"/>
                  </a:cubicBezTo>
                  <a:lnTo>
                    <a:pt x="10137" y="12601"/>
                  </a:lnTo>
                  <a:lnTo>
                    <a:pt x="10378" y="12601"/>
                  </a:lnTo>
                  <a:lnTo>
                    <a:pt x="10378" y="13286"/>
                  </a:lnTo>
                  <a:cubicBezTo>
                    <a:pt x="10378" y="13433"/>
                    <a:pt x="10497" y="13552"/>
                    <a:pt x="10644" y="13552"/>
                  </a:cubicBezTo>
                  <a:cubicBezTo>
                    <a:pt x="10791" y="13552"/>
                    <a:pt x="10910" y="13433"/>
                    <a:pt x="10910" y="13286"/>
                  </a:cubicBezTo>
                  <a:lnTo>
                    <a:pt x="10910" y="12601"/>
                  </a:lnTo>
                  <a:lnTo>
                    <a:pt x="11152" y="12601"/>
                  </a:lnTo>
                  <a:lnTo>
                    <a:pt x="11152" y="13286"/>
                  </a:lnTo>
                  <a:cubicBezTo>
                    <a:pt x="11152" y="13433"/>
                    <a:pt x="11271" y="13552"/>
                    <a:pt x="11418" y="13552"/>
                  </a:cubicBezTo>
                  <a:cubicBezTo>
                    <a:pt x="11565" y="13552"/>
                    <a:pt x="11684" y="13433"/>
                    <a:pt x="11684" y="13286"/>
                  </a:cubicBezTo>
                  <a:lnTo>
                    <a:pt x="11684" y="12601"/>
                  </a:lnTo>
                  <a:lnTo>
                    <a:pt x="12076" y="12601"/>
                  </a:lnTo>
                  <a:cubicBezTo>
                    <a:pt x="12418" y="12601"/>
                    <a:pt x="12696" y="12323"/>
                    <a:pt x="12696" y="11981"/>
                  </a:cubicBezTo>
                  <a:lnTo>
                    <a:pt x="12696" y="11683"/>
                  </a:lnTo>
                  <a:lnTo>
                    <a:pt x="13287" y="11683"/>
                  </a:lnTo>
                  <a:cubicBezTo>
                    <a:pt x="13433" y="11683"/>
                    <a:pt x="13553" y="11564"/>
                    <a:pt x="13553" y="11417"/>
                  </a:cubicBezTo>
                  <a:cubicBezTo>
                    <a:pt x="13553" y="11271"/>
                    <a:pt x="13433" y="11151"/>
                    <a:pt x="13287" y="11151"/>
                  </a:cubicBezTo>
                  <a:lnTo>
                    <a:pt x="12696" y="11151"/>
                  </a:lnTo>
                  <a:lnTo>
                    <a:pt x="12696" y="10909"/>
                  </a:lnTo>
                  <a:lnTo>
                    <a:pt x="13287" y="10909"/>
                  </a:lnTo>
                  <a:cubicBezTo>
                    <a:pt x="13433" y="10909"/>
                    <a:pt x="13553" y="10791"/>
                    <a:pt x="13553" y="10644"/>
                  </a:cubicBezTo>
                  <a:cubicBezTo>
                    <a:pt x="13553" y="10497"/>
                    <a:pt x="13433" y="10378"/>
                    <a:pt x="13287" y="10378"/>
                  </a:cubicBezTo>
                  <a:lnTo>
                    <a:pt x="12696" y="10378"/>
                  </a:lnTo>
                  <a:lnTo>
                    <a:pt x="12696" y="10136"/>
                  </a:lnTo>
                  <a:lnTo>
                    <a:pt x="13287" y="10136"/>
                  </a:lnTo>
                  <a:cubicBezTo>
                    <a:pt x="13433" y="10136"/>
                    <a:pt x="13553" y="10017"/>
                    <a:pt x="13553" y="9870"/>
                  </a:cubicBezTo>
                  <a:cubicBezTo>
                    <a:pt x="13553" y="9723"/>
                    <a:pt x="13433" y="9604"/>
                    <a:pt x="13287" y="9604"/>
                  </a:cubicBezTo>
                  <a:lnTo>
                    <a:pt x="12696" y="9604"/>
                  </a:lnTo>
                  <a:lnTo>
                    <a:pt x="12696" y="9363"/>
                  </a:lnTo>
                  <a:lnTo>
                    <a:pt x="13287" y="9363"/>
                  </a:lnTo>
                  <a:cubicBezTo>
                    <a:pt x="13433" y="9363"/>
                    <a:pt x="13553" y="9244"/>
                    <a:pt x="13553" y="9097"/>
                  </a:cubicBezTo>
                  <a:cubicBezTo>
                    <a:pt x="13553" y="8950"/>
                    <a:pt x="13433" y="8831"/>
                    <a:pt x="13287" y="8831"/>
                  </a:cubicBezTo>
                  <a:lnTo>
                    <a:pt x="12696" y="8831"/>
                  </a:lnTo>
                  <a:lnTo>
                    <a:pt x="12696" y="8589"/>
                  </a:lnTo>
                  <a:lnTo>
                    <a:pt x="13287" y="8589"/>
                  </a:lnTo>
                  <a:cubicBezTo>
                    <a:pt x="13433" y="8589"/>
                    <a:pt x="13553" y="8471"/>
                    <a:pt x="13553" y="8324"/>
                  </a:cubicBezTo>
                  <a:cubicBezTo>
                    <a:pt x="13553" y="8177"/>
                    <a:pt x="13433" y="8058"/>
                    <a:pt x="13287" y="8058"/>
                  </a:cubicBezTo>
                  <a:lnTo>
                    <a:pt x="12696" y="8058"/>
                  </a:lnTo>
                  <a:lnTo>
                    <a:pt x="12696" y="7816"/>
                  </a:lnTo>
                  <a:lnTo>
                    <a:pt x="13287" y="7816"/>
                  </a:lnTo>
                  <a:cubicBezTo>
                    <a:pt x="13433" y="7816"/>
                    <a:pt x="13553" y="7696"/>
                    <a:pt x="13553" y="7550"/>
                  </a:cubicBezTo>
                  <a:cubicBezTo>
                    <a:pt x="13553" y="7403"/>
                    <a:pt x="13433" y="7284"/>
                    <a:pt x="13287" y="7284"/>
                  </a:cubicBezTo>
                  <a:lnTo>
                    <a:pt x="12696" y="7284"/>
                  </a:lnTo>
                  <a:lnTo>
                    <a:pt x="12696" y="7042"/>
                  </a:lnTo>
                  <a:lnTo>
                    <a:pt x="13287" y="7042"/>
                  </a:lnTo>
                  <a:cubicBezTo>
                    <a:pt x="13433" y="7042"/>
                    <a:pt x="13553" y="6923"/>
                    <a:pt x="13553" y="6776"/>
                  </a:cubicBezTo>
                  <a:cubicBezTo>
                    <a:pt x="13553" y="6630"/>
                    <a:pt x="13433" y="6511"/>
                    <a:pt x="13287" y="6511"/>
                  </a:cubicBezTo>
                  <a:lnTo>
                    <a:pt x="12696" y="6511"/>
                  </a:lnTo>
                  <a:lnTo>
                    <a:pt x="12696" y="6269"/>
                  </a:lnTo>
                  <a:lnTo>
                    <a:pt x="13287" y="6269"/>
                  </a:lnTo>
                  <a:cubicBezTo>
                    <a:pt x="13433" y="6269"/>
                    <a:pt x="13553" y="6150"/>
                    <a:pt x="13553" y="6003"/>
                  </a:cubicBezTo>
                  <a:cubicBezTo>
                    <a:pt x="13553" y="5856"/>
                    <a:pt x="13433" y="5737"/>
                    <a:pt x="13287" y="5737"/>
                  </a:cubicBezTo>
                  <a:lnTo>
                    <a:pt x="12696" y="5737"/>
                  </a:lnTo>
                  <a:lnTo>
                    <a:pt x="12696" y="5495"/>
                  </a:lnTo>
                  <a:lnTo>
                    <a:pt x="13287" y="5495"/>
                  </a:lnTo>
                  <a:cubicBezTo>
                    <a:pt x="13433" y="5495"/>
                    <a:pt x="13553" y="5376"/>
                    <a:pt x="13553" y="5229"/>
                  </a:cubicBezTo>
                  <a:cubicBezTo>
                    <a:pt x="13553" y="5082"/>
                    <a:pt x="13433" y="4964"/>
                    <a:pt x="13287" y="4964"/>
                  </a:cubicBezTo>
                  <a:lnTo>
                    <a:pt x="12696" y="4964"/>
                  </a:lnTo>
                  <a:lnTo>
                    <a:pt x="12696" y="4722"/>
                  </a:lnTo>
                  <a:lnTo>
                    <a:pt x="13287" y="4722"/>
                  </a:lnTo>
                  <a:cubicBezTo>
                    <a:pt x="13433" y="4722"/>
                    <a:pt x="13553" y="4603"/>
                    <a:pt x="13553" y="4456"/>
                  </a:cubicBezTo>
                  <a:cubicBezTo>
                    <a:pt x="13553" y="4309"/>
                    <a:pt x="13433" y="4190"/>
                    <a:pt x="13287" y="4190"/>
                  </a:cubicBezTo>
                  <a:lnTo>
                    <a:pt x="12696" y="4190"/>
                  </a:lnTo>
                  <a:lnTo>
                    <a:pt x="12696" y="3949"/>
                  </a:lnTo>
                  <a:lnTo>
                    <a:pt x="13287" y="3949"/>
                  </a:lnTo>
                  <a:cubicBezTo>
                    <a:pt x="13433" y="3949"/>
                    <a:pt x="13553" y="3830"/>
                    <a:pt x="13553" y="3683"/>
                  </a:cubicBezTo>
                  <a:cubicBezTo>
                    <a:pt x="13553" y="3536"/>
                    <a:pt x="13433" y="3417"/>
                    <a:pt x="13287" y="3417"/>
                  </a:cubicBezTo>
                  <a:lnTo>
                    <a:pt x="12696" y="3417"/>
                  </a:lnTo>
                  <a:lnTo>
                    <a:pt x="12696" y="3175"/>
                  </a:lnTo>
                  <a:lnTo>
                    <a:pt x="13287" y="3175"/>
                  </a:lnTo>
                  <a:cubicBezTo>
                    <a:pt x="13433" y="3175"/>
                    <a:pt x="13553" y="3056"/>
                    <a:pt x="13553" y="2909"/>
                  </a:cubicBezTo>
                  <a:cubicBezTo>
                    <a:pt x="13553" y="2762"/>
                    <a:pt x="13433" y="2643"/>
                    <a:pt x="13287" y="2643"/>
                  </a:cubicBezTo>
                  <a:lnTo>
                    <a:pt x="12696" y="2643"/>
                  </a:lnTo>
                  <a:lnTo>
                    <a:pt x="12696" y="2402"/>
                  </a:lnTo>
                  <a:lnTo>
                    <a:pt x="13287" y="2402"/>
                  </a:lnTo>
                  <a:cubicBezTo>
                    <a:pt x="13433" y="2402"/>
                    <a:pt x="13553" y="2282"/>
                    <a:pt x="13553" y="2136"/>
                  </a:cubicBezTo>
                  <a:cubicBezTo>
                    <a:pt x="13553" y="1989"/>
                    <a:pt x="13433" y="1870"/>
                    <a:pt x="13287" y="1870"/>
                  </a:cubicBezTo>
                  <a:lnTo>
                    <a:pt x="12696" y="1870"/>
                  </a:lnTo>
                  <a:lnTo>
                    <a:pt x="12696" y="1572"/>
                  </a:lnTo>
                  <a:cubicBezTo>
                    <a:pt x="12696" y="1230"/>
                    <a:pt x="12418" y="952"/>
                    <a:pt x="12076" y="952"/>
                  </a:cubicBezTo>
                  <a:lnTo>
                    <a:pt x="11684" y="952"/>
                  </a:lnTo>
                  <a:lnTo>
                    <a:pt x="11684" y="266"/>
                  </a:lnTo>
                  <a:cubicBezTo>
                    <a:pt x="11684" y="119"/>
                    <a:pt x="11565" y="1"/>
                    <a:pt x="11418" y="1"/>
                  </a:cubicBezTo>
                  <a:cubicBezTo>
                    <a:pt x="11271" y="1"/>
                    <a:pt x="11152" y="119"/>
                    <a:pt x="11152" y="266"/>
                  </a:cubicBezTo>
                  <a:lnTo>
                    <a:pt x="11152" y="952"/>
                  </a:lnTo>
                  <a:lnTo>
                    <a:pt x="10910" y="952"/>
                  </a:lnTo>
                  <a:lnTo>
                    <a:pt x="10910" y="266"/>
                  </a:lnTo>
                  <a:cubicBezTo>
                    <a:pt x="10910" y="119"/>
                    <a:pt x="10792" y="1"/>
                    <a:pt x="10644" y="1"/>
                  </a:cubicBezTo>
                  <a:cubicBezTo>
                    <a:pt x="10497" y="1"/>
                    <a:pt x="10379" y="119"/>
                    <a:pt x="10379" y="266"/>
                  </a:cubicBezTo>
                  <a:lnTo>
                    <a:pt x="10379" y="952"/>
                  </a:lnTo>
                  <a:lnTo>
                    <a:pt x="10137" y="952"/>
                  </a:lnTo>
                  <a:lnTo>
                    <a:pt x="10137" y="266"/>
                  </a:lnTo>
                  <a:cubicBezTo>
                    <a:pt x="10137" y="119"/>
                    <a:pt x="10017" y="1"/>
                    <a:pt x="9871" y="1"/>
                  </a:cubicBezTo>
                  <a:cubicBezTo>
                    <a:pt x="9724" y="1"/>
                    <a:pt x="9605" y="119"/>
                    <a:pt x="9605" y="266"/>
                  </a:cubicBezTo>
                  <a:lnTo>
                    <a:pt x="9605" y="952"/>
                  </a:lnTo>
                  <a:lnTo>
                    <a:pt x="9363" y="952"/>
                  </a:lnTo>
                  <a:lnTo>
                    <a:pt x="9363" y="266"/>
                  </a:lnTo>
                  <a:cubicBezTo>
                    <a:pt x="9363" y="119"/>
                    <a:pt x="9244" y="1"/>
                    <a:pt x="9098" y="1"/>
                  </a:cubicBezTo>
                  <a:cubicBezTo>
                    <a:pt x="8951" y="1"/>
                    <a:pt x="8832" y="119"/>
                    <a:pt x="8832" y="266"/>
                  </a:cubicBezTo>
                  <a:lnTo>
                    <a:pt x="8832" y="952"/>
                  </a:lnTo>
                  <a:lnTo>
                    <a:pt x="8589" y="952"/>
                  </a:lnTo>
                  <a:lnTo>
                    <a:pt x="8589" y="266"/>
                  </a:lnTo>
                  <a:cubicBezTo>
                    <a:pt x="8589" y="119"/>
                    <a:pt x="8470" y="1"/>
                    <a:pt x="8323" y="1"/>
                  </a:cubicBezTo>
                  <a:cubicBezTo>
                    <a:pt x="8177" y="1"/>
                    <a:pt x="8057" y="119"/>
                    <a:pt x="8057" y="266"/>
                  </a:cubicBezTo>
                  <a:lnTo>
                    <a:pt x="8057" y="952"/>
                  </a:lnTo>
                  <a:lnTo>
                    <a:pt x="7816" y="952"/>
                  </a:lnTo>
                  <a:lnTo>
                    <a:pt x="7816" y="266"/>
                  </a:lnTo>
                  <a:cubicBezTo>
                    <a:pt x="7816" y="119"/>
                    <a:pt x="7697" y="1"/>
                    <a:pt x="7550" y="1"/>
                  </a:cubicBezTo>
                  <a:cubicBezTo>
                    <a:pt x="7403" y="1"/>
                    <a:pt x="7284" y="119"/>
                    <a:pt x="7284" y="266"/>
                  </a:cubicBezTo>
                  <a:lnTo>
                    <a:pt x="7284" y="952"/>
                  </a:lnTo>
                  <a:lnTo>
                    <a:pt x="7043" y="952"/>
                  </a:lnTo>
                  <a:lnTo>
                    <a:pt x="7043" y="266"/>
                  </a:lnTo>
                  <a:cubicBezTo>
                    <a:pt x="7043" y="119"/>
                    <a:pt x="6924" y="1"/>
                    <a:pt x="6777" y="1"/>
                  </a:cubicBezTo>
                  <a:cubicBezTo>
                    <a:pt x="6629" y="1"/>
                    <a:pt x="6511" y="119"/>
                    <a:pt x="6511" y="266"/>
                  </a:cubicBezTo>
                  <a:lnTo>
                    <a:pt x="6511" y="952"/>
                  </a:lnTo>
                  <a:lnTo>
                    <a:pt x="6269" y="952"/>
                  </a:lnTo>
                  <a:lnTo>
                    <a:pt x="6269" y="266"/>
                  </a:lnTo>
                  <a:cubicBezTo>
                    <a:pt x="6269" y="119"/>
                    <a:pt x="6150" y="1"/>
                    <a:pt x="6003" y="1"/>
                  </a:cubicBezTo>
                  <a:cubicBezTo>
                    <a:pt x="5856" y="1"/>
                    <a:pt x="5737" y="119"/>
                    <a:pt x="5737" y="266"/>
                  </a:cubicBezTo>
                  <a:lnTo>
                    <a:pt x="5737" y="952"/>
                  </a:lnTo>
                  <a:lnTo>
                    <a:pt x="5496" y="952"/>
                  </a:lnTo>
                  <a:lnTo>
                    <a:pt x="5496" y="266"/>
                  </a:lnTo>
                  <a:cubicBezTo>
                    <a:pt x="5496" y="119"/>
                    <a:pt x="5377" y="1"/>
                    <a:pt x="5230" y="1"/>
                  </a:cubicBezTo>
                  <a:cubicBezTo>
                    <a:pt x="5083" y="1"/>
                    <a:pt x="4964" y="119"/>
                    <a:pt x="4964" y="266"/>
                  </a:cubicBezTo>
                  <a:lnTo>
                    <a:pt x="4964" y="952"/>
                  </a:lnTo>
                  <a:lnTo>
                    <a:pt x="4723" y="952"/>
                  </a:lnTo>
                  <a:lnTo>
                    <a:pt x="4723" y="266"/>
                  </a:lnTo>
                  <a:cubicBezTo>
                    <a:pt x="4723" y="119"/>
                    <a:pt x="4603" y="1"/>
                    <a:pt x="4457" y="1"/>
                  </a:cubicBezTo>
                  <a:cubicBezTo>
                    <a:pt x="4310" y="1"/>
                    <a:pt x="4191" y="119"/>
                    <a:pt x="4191" y="266"/>
                  </a:cubicBezTo>
                  <a:lnTo>
                    <a:pt x="4191" y="952"/>
                  </a:lnTo>
                  <a:lnTo>
                    <a:pt x="3948" y="952"/>
                  </a:lnTo>
                  <a:lnTo>
                    <a:pt x="3948" y="266"/>
                  </a:lnTo>
                  <a:cubicBezTo>
                    <a:pt x="3948" y="119"/>
                    <a:pt x="3829" y="1"/>
                    <a:pt x="3682" y="1"/>
                  </a:cubicBezTo>
                  <a:cubicBezTo>
                    <a:pt x="3536" y="1"/>
                    <a:pt x="3417" y="119"/>
                    <a:pt x="3417" y="266"/>
                  </a:cubicBezTo>
                  <a:lnTo>
                    <a:pt x="3417" y="952"/>
                  </a:lnTo>
                  <a:lnTo>
                    <a:pt x="3175" y="952"/>
                  </a:lnTo>
                  <a:lnTo>
                    <a:pt x="3175" y="266"/>
                  </a:lnTo>
                  <a:cubicBezTo>
                    <a:pt x="3175" y="119"/>
                    <a:pt x="3056" y="1"/>
                    <a:pt x="2909" y="1"/>
                  </a:cubicBezTo>
                  <a:cubicBezTo>
                    <a:pt x="2763" y="1"/>
                    <a:pt x="2643" y="119"/>
                    <a:pt x="2643" y="266"/>
                  </a:cubicBezTo>
                  <a:lnTo>
                    <a:pt x="2643" y="952"/>
                  </a:lnTo>
                  <a:lnTo>
                    <a:pt x="2402" y="952"/>
                  </a:lnTo>
                  <a:lnTo>
                    <a:pt x="2402" y="266"/>
                  </a:lnTo>
                  <a:cubicBezTo>
                    <a:pt x="2402" y="119"/>
                    <a:pt x="2283" y="1"/>
                    <a:pt x="2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64;p64">
              <a:extLst>
                <a:ext uri="{FF2B5EF4-FFF2-40B4-BE49-F238E27FC236}">
                  <a16:creationId xmlns:a16="http://schemas.microsoft.com/office/drawing/2014/main" id="{8B81D7EF-A67D-41BE-84CE-D380CA843B6C}"/>
                </a:ext>
              </a:extLst>
            </p:cNvPr>
            <p:cNvSpPr/>
            <p:nvPr/>
          </p:nvSpPr>
          <p:spPr>
            <a:xfrm>
              <a:off x="2084313" y="2453169"/>
              <a:ext cx="274793" cy="272405"/>
            </a:xfrm>
            <a:custGeom>
              <a:avLst/>
              <a:gdLst/>
              <a:ahLst/>
              <a:cxnLst/>
              <a:rect l="l" t="t" r="r" b="b"/>
              <a:pathLst>
                <a:path w="8285" h="8213" extrusionOk="0">
                  <a:moveTo>
                    <a:pt x="2544" y="1"/>
                  </a:moveTo>
                  <a:cubicBezTo>
                    <a:pt x="2311" y="1"/>
                    <a:pt x="2011" y="124"/>
                    <a:pt x="1845" y="287"/>
                  </a:cubicBezTo>
                  <a:lnTo>
                    <a:pt x="291" y="1827"/>
                  </a:lnTo>
                  <a:cubicBezTo>
                    <a:pt x="126" y="1991"/>
                    <a:pt x="0" y="2290"/>
                    <a:pt x="0" y="2522"/>
                  </a:cubicBezTo>
                  <a:lnTo>
                    <a:pt x="0" y="7650"/>
                  </a:lnTo>
                  <a:cubicBezTo>
                    <a:pt x="0" y="7961"/>
                    <a:pt x="254" y="8212"/>
                    <a:pt x="566" y="8212"/>
                  </a:cubicBezTo>
                  <a:lnTo>
                    <a:pt x="7719" y="8212"/>
                  </a:lnTo>
                  <a:cubicBezTo>
                    <a:pt x="8032" y="8212"/>
                    <a:pt x="8284" y="7960"/>
                    <a:pt x="8284" y="7650"/>
                  </a:cubicBezTo>
                  <a:lnTo>
                    <a:pt x="8284" y="2912"/>
                  </a:lnTo>
                  <a:cubicBezTo>
                    <a:pt x="8284" y="2766"/>
                    <a:pt x="8166" y="2646"/>
                    <a:pt x="8019" y="2646"/>
                  </a:cubicBezTo>
                  <a:cubicBezTo>
                    <a:pt x="7872" y="2646"/>
                    <a:pt x="7753" y="2766"/>
                    <a:pt x="7753" y="2912"/>
                  </a:cubicBezTo>
                  <a:lnTo>
                    <a:pt x="7753" y="7650"/>
                  </a:lnTo>
                  <a:cubicBezTo>
                    <a:pt x="7753" y="7666"/>
                    <a:pt x="7737" y="7681"/>
                    <a:pt x="7719" y="7681"/>
                  </a:cubicBezTo>
                  <a:lnTo>
                    <a:pt x="566" y="7681"/>
                  </a:lnTo>
                  <a:cubicBezTo>
                    <a:pt x="548" y="7681"/>
                    <a:pt x="532" y="7666"/>
                    <a:pt x="532" y="7650"/>
                  </a:cubicBezTo>
                  <a:lnTo>
                    <a:pt x="532" y="2522"/>
                  </a:lnTo>
                  <a:cubicBezTo>
                    <a:pt x="532" y="2431"/>
                    <a:pt x="599" y="2271"/>
                    <a:pt x="665" y="2205"/>
                  </a:cubicBezTo>
                  <a:lnTo>
                    <a:pt x="2220" y="665"/>
                  </a:lnTo>
                  <a:cubicBezTo>
                    <a:pt x="2286" y="599"/>
                    <a:pt x="2450" y="532"/>
                    <a:pt x="2544" y="532"/>
                  </a:cubicBezTo>
                  <a:lnTo>
                    <a:pt x="7719" y="532"/>
                  </a:lnTo>
                  <a:cubicBezTo>
                    <a:pt x="7737" y="532"/>
                    <a:pt x="7752" y="547"/>
                    <a:pt x="7752" y="563"/>
                  </a:cubicBezTo>
                  <a:lnTo>
                    <a:pt x="7752" y="1352"/>
                  </a:lnTo>
                  <a:cubicBezTo>
                    <a:pt x="7753" y="1500"/>
                    <a:pt x="7872" y="1619"/>
                    <a:pt x="8019" y="1619"/>
                  </a:cubicBezTo>
                  <a:cubicBezTo>
                    <a:pt x="8166" y="1619"/>
                    <a:pt x="8284" y="1500"/>
                    <a:pt x="8284" y="1353"/>
                  </a:cubicBezTo>
                  <a:lnTo>
                    <a:pt x="8284" y="563"/>
                  </a:lnTo>
                  <a:cubicBezTo>
                    <a:pt x="8284" y="253"/>
                    <a:pt x="8031" y="1"/>
                    <a:pt x="77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65;p64">
              <a:extLst>
                <a:ext uri="{FF2B5EF4-FFF2-40B4-BE49-F238E27FC236}">
                  <a16:creationId xmlns:a16="http://schemas.microsoft.com/office/drawing/2014/main" id="{58B50C61-818D-45EC-9CC9-A410AC066254}"/>
                </a:ext>
              </a:extLst>
            </p:cNvPr>
            <p:cNvSpPr/>
            <p:nvPr/>
          </p:nvSpPr>
          <p:spPr>
            <a:xfrm>
              <a:off x="2175159" y="2541196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7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66;p64">
              <a:extLst>
                <a:ext uri="{FF2B5EF4-FFF2-40B4-BE49-F238E27FC236}">
                  <a16:creationId xmlns:a16="http://schemas.microsoft.com/office/drawing/2014/main" id="{F9ED4EA7-A0E1-4444-AEE1-8647620958C4}"/>
                </a:ext>
              </a:extLst>
            </p:cNvPr>
            <p:cNvSpPr/>
            <p:nvPr/>
          </p:nvSpPr>
          <p:spPr>
            <a:xfrm>
              <a:off x="2175159" y="2580533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6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7;p64">
              <a:extLst>
                <a:ext uri="{FF2B5EF4-FFF2-40B4-BE49-F238E27FC236}">
                  <a16:creationId xmlns:a16="http://schemas.microsoft.com/office/drawing/2014/main" id="{FC4FC788-44FA-4EF6-9A1B-7CE4FC43D84F}"/>
                </a:ext>
              </a:extLst>
            </p:cNvPr>
            <p:cNvSpPr/>
            <p:nvPr/>
          </p:nvSpPr>
          <p:spPr>
            <a:xfrm>
              <a:off x="2228758" y="2619902"/>
              <a:ext cx="67330" cy="17678"/>
            </a:xfrm>
            <a:custGeom>
              <a:avLst/>
              <a:gdLst/>
              <a:ahLst/>
              <a:cxnLst/>
              <a:rect l="l" t="t" r="r" b="b"/>
              <a:pathLst>
                <a:path w="2030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4" y="532"/>
                  </a:lnTo>
                  <a:cubicBezTo>
                    <a:pt x="1910" y="532"/>
                    <a:pt x="2030" y="413"/>
                    <a:pt x="2030" y="266"/>
                  </a:cubicBezTo>
                  <a:cubicBezTo>
                    <a:pt x="2030" y="120"/>
                    <a:pt x="1911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8;p64">
              <a:extLst>
                <a:ext uri="{FF2B5EF4-FFF2-40B4-BE49-F238E27FC236}">
                  <a16:creationId xmlns:a16="http://schemas.microsoft.com/office/drawing/2014/main" id="{AB23775B-BCE8-43B8-9245-8C477F8233FB}"/>
                </a:ext>
              </a:extLst>
            </p:cNvPr>
            <p:cNvSpPr/>
            <p:nvPr/>
          </p:nvSpPr>
          <p:spPr>
            <a:xfrm>
              <a:off x="2433766" y="2322489"/>
              <a:ext cx="54428" cy="54096"/>
            </a:xfrm>
            <a:custGeom>
              <a:avLst/>
              <a:gdLst/>
              <a:ahLst/>
              <a:cxnLst/>
              <a:rect l="l" t="t" r="r" b="b"/>
              <a:pathLst>
                <a:path w="1641" h="1631" extrusionOk="0">
                  <a:moveTo>
                    <a:pt x="820" y="533"/>
                  </a:moveTo>
                  <a:cubicBezTo>
                    <a:pt x="979" y="533"/>
                    <a:pt x="1109" y="659"/>
                    <a:pt x="1109" y="815"/>
                  </a:cubicBezTo>
                  <a:cubicBezTo>
                    <a:pt x="1109" y="971"/>
                    <a:pt x="979" y="1098"/>
                    <a:pt x="820" y="1098"/>
                  </a:cubicBezTo>
                  <a:cubicBezTo>
                    <a:pt x="662" y="1098"/>
                    <a:pt x="533" y="971"/>
                    <a:pt x="533" y="815"/>
                  </a:cubicBezTo>
                  <a:cubicBezTo>
                    <a:pt x="533" y="659"/>
                    <a:pt x="662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40" y="1265"/>
                    <a:pt x="1640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69;p64">
              <a:extLst>
                <a:ext uri="{FF2B5EF4-FFF2-40B4-BE49-F238E27FC236}">
                  <a16:creationId xmlns:a16="http://schemas.microsoft.com/office/drawing/2014/main" id="{4C9707AA-7395-4D24-9C3F-C4E5061E068B}"/>
                </a:ext>
              </a:extLst>
            </p:cNvPr>
            <p:cNvSpPr/>
            <p:nvPr/>
          </p:nvSpPr>
          <p:spPr>
            <a:xfrm>
              <a:off x="1952207" y="2322489"/>
              <a:ext cx="54395" cy="54096"/>
            </a:xfrm>
            <a:custGeom>
              <a:avLst/>
              <a:gdLst/>
              <a:ahLst/>
              <a:cxnLst/>
              <a:rect l="l" t="t" r="r" b="b"/>
              <a:pathLst>
                <a:path w="1640" h="1631" extrusionOk="0">
                  <a:moveTo>
                    <a:pt x="820" y="533"/>
                  </a:moveTo>
                  <a:cubicBezTo>
                    <a:pt x="978" y="533"/>
                    <a:pt x="1107" y="659"/>
                    <a:pt x="1107" y="815"/>
                  </a:cubicBezTo>
                  <a:cubicBezTo>
                    <a:pt x="1107" y="971"/>
                    <a:pt x="978" y="1098"/>
                    <a:pt x="820" y="1098"/>
                  </a:cubicBezTo>
                  <a:cubicBezTo>
                    <a:pt x="661" y="1098"/>
                    <a:pt x="531" y="971"/>
                    <a:pt x="531" y="815"/>
                  </a:cubicBezTo>
                  <a:cubicBezTo>
                    <a:pt x="531" y="659"/>
                    <a:pt x="661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39" y="1265"/>
                    <a:pt x="1639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C20F16-C54C-4540-81B6-BAEF711A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086" y="797586"/>
            <a:ext cx="3375378" cy="622314"/>
          </a:xfrm>
        </p:spPr>
        <p:txBody>
          <a:bodyPr anchor="t"/>
          <a:lstStyle/>
          <a:p>
            <a:pPr rtl="1"/>
            <a:r>
              <a:rPr lang="fa-IR" sz="2800" dirty="0">
                <a:solidFill>
                  <a:srgbClr val="00FB87"/>
                </a:solidFill>
              </a:rPr>
              <a:t>تفسیر نهایی</a:t>
            </a:r>
            <a:endParaRPr lang="en-US" sz="2800" dirty="0">
              <a:solidFill>
                <a:srgbClr val="00FB87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00625A-2193-4910-B5CB-F3838D4221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t="24" b="234"/>
          <a:stretch/>
        </p:blipFill>
        <p:spPr>
          <a:xfrm>
            <a:off x="157163" y="552451"/>
            <a:ext cx="3314203" cy="343894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B5164D-8206-48C7-BF01-5B06C6DE2121}"/>
              </a:ext>
            </a:extLst>
          </p:cNvPr>
          <p:cNvSpPr txBox="1">
            <a:spLocks/>
          </p:cNvSpPr>
          <p:nvPr/>
        </p:nvSpPr>
        <p:spPr>
          <a:xfrm>
            <a:off x="3570515" y="381906"/>
            <a:ext cx="5126800" cy="47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منحنی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ROC</a:t>
            </a:r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و تحلیل قدرت تفکیک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833F616-89AD-4863-AF3F-6DBD9C61AB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471366" y="1334535"/>
            <a:ext cx="5524727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995D9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حتی برای کلاس‌های چالش‌برانگیز</a:t>
            </a:r>
            <a:r>
              <a:rPr kumimoji="0" lang="en-US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(Sitting/Standing)، </a:t>
            </a:r>
            <a:r>
              <a:rPr kumimoji="0" lang="ar-SA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مساحت زیر منحنی بسیار بالاست</a:t>
            </a:r>
            <a:r>
              <a:rPr kumimoji="0" lang="en-US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.</a:t>
            </a:r>
          </a:p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995D9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این یعنی مدل در رتبه‌بندی احتمالات بسیار دقیق است و حتی اگر در لبه‌ی تصمیم‌گیری اشتباه کند، فعالیت درست را با احتمال بسیار بالایی در اولویت‌های بعدی خود دارد</a:t>
            </a:r>
            <a:r>
              <a:rPr kumimoji="0" lang="en-US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7204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635;p64">
            <a:extLst>
              <a:ext uri="{FF2B5EF4-FFF2-40B4-BE49-F238E27FC236}">
                <a16:creationId xmlns:a16="http://schemas.microsoft.com/office/drawing/2014/main" id="{AA8BB075-D564-49BC-A9B2-9A94E44E80EB}"/>
              </a:ext>
            </a:extLst>
          </p:cNvPr>
          <p:cNvGrpSpPr/>
          <p:nvPr/>
        </p:nvGrpSpPr>
        <p:grpSpPr>
          <a:xfrm>
            <a:off x="1573515" y="616857"/>
            <a:ext cx="5675258" cy="4144737"/>
            <a:chOff x="3963285" y="3226337"/>
            <a:chExt cx="602023" cy="439668"/>
          </a:xfrm>
          <a:solidFill>
            <a:schemeClr val="tx1">
              <a:alpha val="10000"/>
            </a:schemeClr>
          </a:solidFill>
        </p:grpSpPr>
        <p:sp>
          <p:nvSpPr>
            <p:cNvPr id="18" name="Google Shape;2636;p64">
              <a:extLst>
                <a:ext uri="{FF2B5EF4-FFF2-40B4-BE49-F238E27FC236}">
                  <a16:creationId xmlns:a16="http://schemas.microsoft.com/office/drawing/2014/main" id="{80120909-63CB-4D41-8F87-B80C40A40B01}"/>
                </a:ext>
              </a:extLst>
            </p:cNvPr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637;p64">
              <a:extLst>
                <a:ext uri="{FF2B5EF4-FFF2-40B4-BE49-F238E27FC236}">
                  <a16:creationId xmlns:a16="http://schemas.microsoft.com/office/drawing/2014/main" id="{6007332B-DECF-4E20-8DFC-11B483E5F988}"/>
                </a:ext>
              </a:extLst>
            </p:cNvPr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38;p64">
              <a:extLst>
                <a:ext uri="{FF2B5EF4-FFF2-40B4-BE49-F238E27FC236}">
                  <a16:creationId xmlns:a16="http://schemas.microsoft.com/office/drawing/2014/main" id="{6C0383D7-9350-4956-80C2-0D74ED342E3F}"/>
                </a:ext>
              </a:extLst>
            </p:cNvPr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39;p64">
              <a:extLst>
                <a:ext uri="{FF2B5EF4-FFF2-40B4-BE49-F238E27FC236}">
                  <a16:creationId xmlns:a16="http://schemas.microsoft.com/office/drawing/2014/main" id="{EC0010E6-975C-4690-8BA7-1FB497AD25B0}"/>
                </a:ext>
              </a:extLst>
            </p:cNvPr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C20F16-C54C-4540-81B6-BAEF711A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086" y="797586"/>
            <a:ext cx="3375378" cy="622314"/>
          </a:xfrm>
        </p:spPr>
        <p:txBody>
          <a:bodyPr anchor="t"/>
          <a:lstStyle/>
          <a:p>
            <a:pPr rtl="1"/>
            <a:r>
              <a:rPr lang="fa-IR" sz="2800" dirty="0">
                <a:solidFill>
                  <a:srgbClr val="00FB87"/>
                </a:solidFill>
              </a:rPr>
              <a:t>مفهوم</a:t>
            </a:r>
            <a:endParaRPr lang="en-US" sz="2800" dirty="0">
              <a:solidFill>
                <a:srgbClr val="00FB87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00625A-2193-4910-B5CB-F3838D4221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56683" y="856343"/>
            <a:ext cx="3665879" cy="2505456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B5164D-8206-48C7-BF01-5B06C6DE2121}"/>
              </a:ext>
            </a:extLst>
          </p:cNvPr>
          <p:cNvSpPr txBox="1">
            <a:spLocks/>
          </p:cNvSpPr>
          <p:nvPr/>
        </p:nvSpPr>
        <p:spPr>
          <a:xfrm>
            <a:off x="3570515" y="381906"/>
            <a:ext cx="5126800" cy="47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rtl="1"/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تحلیل منحنی خطا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1BB479-3103-4B80-BB2E-394D2A7956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545354" y="1336421"/>
            <a:ext cx="55419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نشان‌دهنده میزان اختلاف بین پیش‌بینی مدل و فعالیت واقعی کاربر در هر مرحله از آموزش است</a:t>
            </a:r>
            <a:r>
              <a:rPr kumimoji="0" lang="en-US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.</a:t>
            </a:r>
          </a:p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هدف</a:t>
            </a:r>
            <a:r>
              <a:rPr kumimoji="0" lang="en-US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 </a:t>
            </a:r>
            <a:r>
              <a:rPr kumimoji="0" lang="ar-SA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کمینه کردن این مقدار تا حد ممکن از طریق بهینه‌سازی وزن‌های شبکه عصبی</a:t>
            </a:r>
            <a:r>
              <a:rPr kumimoji="0" lang="en-US" altLang="en-US" sz="18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2575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635;p64">
            <a:extLst>
              <a:ext uri="{FF2B5EF4-FFF2-40B4-BE49-F238E27FC236}">
                <a16:creationId xmlns:a16="http://schemas.microsoft.com/office/drawing/2014/main" id="{AA8BB075-D564-49BC-A9B2-9A94E44E80EB}"/>
              </a:ext>
            </a:extLst>
          </p:cNvPr>
          <p:cNvGrpSpPr/>
          <p:nvPr/>
        </p:nvGrpSpPr>
        <p:grpSpPr>
          <a:xfrm>
            <a:off x="1573515" y="616857"/>
            <a:ext cx="5675258" cy="4144737"/>
            <a:chOff x="3963285" y="3226337"/>
            <a:chExt cx="602023" cy="439668"/>
          </a:xfrm>
          <a:solidFill>
            <a:schemeClr val="tx1">
              <a:alpha val="10000"/>
            </a:schemeClr>
          </a:solidFill>
        </p:grpSpPr>
        <p:sp>
          <p:nvSpPr>
            <p:cNvPr id="18" name="Google Shape;2636;p64">
              <a:extLst>
                <a:ext uri="{FF2B5EF4-FFF2-40B4-BE49-F238E27FC236}">
                  <a16:creationId xmlns:a16="http://schemas.microsoft.com/office/drawing/2014/main" id="{80120909-63CB-4D41-8F87-B80C40A40B01}"/>
                </a:ext>
              </a:extLst>
            </p:cNvPr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637;p64">
              <a:extLst>
                <a:ext uri="{FF2B5EF4-FFF2-40B4-BE49-F238E27FC236}">
                  <a16:creationId xmlns:a16="http://schemas.microsoft.com/office/drawing/2014/main" id="{6007332B-DECF-4E20-8DFC-11B483E5F988}"/>
                </a:ext>
              </a:extLst>
            </p:cNvPr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38;p64">
              <a:extLst>
                <a:ext uri="{FF2B5EF4-FFF2-40B4-BE49-F238E27FC236}">
                  <a16:creationId xmlns:a16="http://schemas.microsoft.com/office/drawing/2014/main" id="{6C0383D7-9350-4956-80C2-0D74ED342E3F}"/>
                </a:ext>
              </a:extLst>
            </p:cNvPr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39;p64">
              <a:extLst>
                <a:ext uri="{FF2B5EF4-FFF2-40B4-BE49-F238E27FC236}">
                  <a16:creationId xmlns:a16="http://schemas.microsoft.com/office/drawing/2014/main" id="{EC0010E6-975C-4690-8BA7-1FB497AD25B0}"/>
                </a:ext>
              </a:extLst>
            </p:cNvPr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C20F16-C54C-4540-81B6-BAEF711A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086" y="797586"/>
            <a:ext cx="3375378" cy="622314"/>
          </a:xfrm>
        </p:spPr>
        <p:txBody>
          <a:bodyPr anchor="t"/>
          <a:lstStyle/>
          <a:p>
            <a:pPr rtl="1"/>
            <a:r>
              <a:rPr lang="fa-IR" sz="2800" dirty="0">
                <a:solidFill>
                  <a:srgbClr val="00FB87"/>
                </a:solidFill>
              </a:rPr>
              <a:t>تحلیل رفتار</a:t>
            </a:r>
            <a:endParaRPr lang="en-US" sz="2800" dirty="0">
              <a:solidFill>
                <a:srgbClr val="00FB87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00625A-2193-4910-B5CB-F3838D4221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56683" y="856342"/>
            <a:ext cx="3661626" cy="250254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B5164D-8206-48C7-BF01-5B06C6DE2121}"/>
              </a:ext>
            </a:extLst>
          </p:cNvPr>
          <p:cNvSpPr txBox="1">
            <a:spLocks/>
          </p:cNvSpPr>
          <p:nvPr/>
        </p:nvSpPr>
        <p:spPr>
          <a:xfrm>
            <a:off x="3570515" y="381906"/>
            <a:ext cx="5126800" cy="47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rtl="1"/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تحلیل منحنی خطا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1BB479-3103-4B80-BB2E-394D2A7956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545354" y="1419900"/>
            <a:ext cx="55419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a-IR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منحنی به صورت آرام و بدون نوسانات شدید به پایین آمده این نشانگر انتخاب درست نرخ یادگیری است که </a:t>
            </a:r>
            <a:r>
              <a:rPr kumimoji="0" lang="en-US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0.0053</a:t>
            </a:r>
            <a:r>
              <a:rPr kumimoji="0" lang="fa-IR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بود</a:t>
            </a:r>
          </a:p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a-IR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اگر نرخ یادگیری بزرگتر بود منحنی دچار پرش می شد و اگر خیلی کوچک بود نمودار به این سرعت همگرا </a:t>
            </a:r>
            <a:r>
              <a:rPr kumimoji="0" lang="fa-IR" altLang="en-US" sz="2000" u="none" strike="noStrike" cap="none" normalizeH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نمی</a:t>
            </a:r>
            <a:r>
              <a:rPr kumimoji="0" lang="fa-IR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شد</a:t>
            </a:r>
          </a:p>
        </p:txBody>
      </p:sp>
    </p:spTree>
    <p:extLst>
      <p:ext uri="{BB962C8B-B14F-4D97-AF65-F5344CB8AC3E}">
        <p14:creationId xmlns:p14="http://schemas.microsoft.com/office/powerpoint/2010/main" val="1972202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635;p64">
            <a:extLst>
              <a:ext uri="{FF2B5EF4-FFF2-40B4-BE49-F238E27FC236}">
                <a16:creationId xmlns:a16="http://schemas.microsoft.com/office/drawing/2014/main" id="{AA8BB075-D564-49BC-A9B2-9A94E44E80EB}"/>
              </a:ext>
            </a:extLst>
          </p:cNvPr>
          <p:cNvGrpSpPr/>
          <p:nvPr/>
        </p:nvGrpSpPr>
        <p:grpSpPr>
          <a:xfrm>
            <a:off x="1573515" y="616857"/>
            <a:ext cx="5675258" cy="4144737"/>
            <a:chOff x="3963285" y="3226337"/>
            <a:chExt cx="602023" cy="439668"/>
          </a:xfrm>
          <a:solidFill>
            <a:schemeClr val="tx1">
              <a:alpha val="10000"/>
            </a:schemeClr>
          </a:solidFill>
        </p:grpSpPr>
        <p:sp>
          <p:nvSpPr>
            <p:cNvPr id="18" name="Google Shape;2636;p64">
              <a:extLst>
                <a:ext uri="{FF2B5EF4-FFF2-40B4-BE49-F238E27FC236}">
                  <a16:creationId xmlns:a16="http://schemas.microsoft.com/office/drawing/2014/main" id="{80120909-63CB-4D41-8F87-B80C40A40B01}"/>
                </a:ext>
              </a:extLst>
            </p:cNvPr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637;p64">
              <a:extLst>
                <a:ext uri="{FF2B5EF4-FFF2-40B4-BE49-F238E27FC236}">
                  <a16:creationId xmlns:a16="http://schemas.microsoft.com/office/drawing/2014/main" id="{6007332B-DECF-4E20-8DFC-11B483E5F988}"/>
                </a:ext>
              </a:extLst>
            </p:cNvPr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38;p64">
              <a:extLst>
                <a:ext uri="{FF2B5EF4-FFF2-40B4-BE49-F238E27FC236}">
                  <a16:creationId xmlns:a16="http://schemas.microsoft.com/office/drawing/2014/main" id="{6C0383D7-9350-4956-80C2-0D74ED342E3F}"/>
                </a:ext>
              </a:extLst>
            </p:cNvPr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39;p64">
              <a:extLst>
                <a:ext uri="{FF2B5EF4-FFF2-40B4-BE49-F238E27FC236}">
                  <a16:creationId xmlns:a16="http://schemas.microsoft.com/office/drawing/2014/main" id="{EC0010E6-975C-4690-8BA7-1FB497AD25B0}"/>
                </a:ext>
              </a:extLst>
            </p:cNvPr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C20F16-C54C-4540-81B6-BAEF711A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838" y="797586"/>
            <a:ext cx="3661626" cy="622314"/>
          </a:xfrm>
        </p:spPr>
        <p:txBody>
          <a:bodyPr anchor="t"/>
          <a:lstStyle/>
          <a:p>
            <a:pPr rtl="1"/>
            <a:r>
              <a:rPr lang="fa-IR" sz="2800" dirty="0">
                <a:solidFill>
                  <a:srgbClr val="00FB87"/>
                </a:solidFill>
              </a:rPr>
              <a:t>پایداری و عدم </a:t>
            </a:r>
            <a:r>
              <a:rPr lang="en-US" sz="2800" dirty="0">
                <a:solidFill>
                  <a:srgbClr val="00FB87"/>
                </a:solidFill>
              </a:rPr>
              <a:t>Overfitting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00625A-2193-4910-B5CB-F3838D4221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56683" y="856342"/>
            <a:ext cx="3661626" cy="250254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B5164D-8206-48C7-BF01-5B06C6DE2121}"/>
              </a:ext>
            </a:extLst>
          </p:cNvPr>
          <p:cNvSpPr txBox="1">
            <a:spLocks/>
          </p:cNvSpPr>
          <p:nvPr/>
        </p:nvSpPr>
        <p:spPr>
          <a:xfrm>
            <a:off x="3570515" y="381906"/>
            <a:ext cx="5126800" cy="47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1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rtl="1"/>
            <a:r>
              <a:rPr lang="fa-I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تحلیل منحنی خطا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1BB479-3103-4B80-BB2E-394D2A7956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650891" y="1419901"/>
            <a:ext cx="54364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a-I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به ثبات رسیدن نمودار حاکی از رسیدن به نقطه بهینه است</a:t>
            </a:r>
          </a:p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a-IR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عدم صعود مجدد نمودار در انتهای کار یعنی اینکه مدل دچار </a:t>
            </a:r>
            <a:r>
              <a:rPr kumimoji="0" lang="en-US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Overfitting</a:t>
            </a:r>
            <a:r>
              <a:rPr kumimoji="0" lang="fa-IR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نشده و </a:t>
            </a:r>
            <a:r>
              <a:rPr kumimoji="0" lang="en-US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143</a:t>
            </a:r>
            <a:r>
              <a:rPr kumimoji="0" lang="fa-IR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kumimoji="0" lang="fa-IR" altLang="en-US" sz="2000" u="none" strike="noStrike" cap="none" normalizeH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نورون</a:t>
            </a:r>
            <a:r>
              <a:rPr kumimoji="0" lang="fa-IR" altLang="en-US" sz="2000" u="none" strike="noStrike" cap="none" normalizeH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متناسب با ابعاد ورودی </a:t>
            </a:r>
            <a:r>
              <a:rPr lang="fa-I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یعنی </a:t>
            </a:r>
            <a:r>
              <a:rPr lang="en-US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102</a:t>
            </a:r>
            <a:r>
              <a:rPr lang="fa-I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ویژگی انتخاب شده است</a:t>
            </a:r>
            <a:endParaRPr kumimoji="0" lang="fa-IR" altLang="en-US" sz="2000" u="none" strike="noStrike" cap="none" normalizeH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0575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818;p79">
            <a:extLst>
              <a:ext uri="{FF2B5EF4-FFF2-40B4-BE49-F238E27FC236}">
                <a16:creationId xmlns:a16="http://schemas.microsoft.com/office/drawing/2014/main" id="{FA0861D5-1050-4C84-BED8-6D48A5ACF44B}"/>
              </a:ext>
            </a:extLst>
          </p:cNvPr>
          <p:cNvSpPr/>
          <p:nvPr/>
        </p:nvSpPr>
        <p:spPr>
          <a:xfrm>
            <a:off x="0" y="1420933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E31B3-A391-43AC-9FB0-26606E76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71" y="240301"/>
            <a:ext cx="4963886" cy="761185"/>
          </a:xfrm>
        </p:spPr>
        <p:txBody>
          <a:bodyPr/>
          <a:lstStyle/>
          <a:p>
            <a:r>
              <a:rPr lang="fa-IR" sz="6000" dirty="0">
                <a:solidFill>
                  <a:srgbClr val="00FB87"/>
                </a:solidFill>
              </a:rPr>
              <a:t>نتیجه نهایی پروژه</a:t>
            </a:r>
            <a:endParaRPr lang="en-US" sz="6000" dirty="0">
              <a:solidFill>
                <a:srgbClr val="00FB8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9B106-D390-4ED2-AAF0-35E3CF59EFBC}"/>
              </a:ext>
            </a:extLst>
          </p:cNvPr>
          <p:cNvSpPr txBox="1"/>
          <p:nvPr/>
        </p:nvSpPr>
        <p:spPr>
          <a:xfrm>
            <a:off x="816428" y="1347629"/>
            <a:ext cx="7511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rgbClr val="00CCAC"/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برتری شبکه عصبی:</a:t>
            </a:r>
          </a:p>
          <a:p>
            <a:pPr algn="r" rtl="1"/>
            <a:r>
              <a:rPr lang="fa-IR" sz="2000" b="1" dirty="0">
                <a:solidFill>
                  <a:srgbClr val="00FB87"/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مدل 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MLP 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با دقت تست 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93.48%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 توانست بهتر از مدل 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SVM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با دقت تست 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92.3%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عمل کند و در تفکیک </a:t>
            </a:r>
            <a:r>
              <a:rPr lang="fa-IR" sz="2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فعالیت‌های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ایستا (نشستن/ایستادن) عملکرد بهتری نشان داد.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A883C-85E7-452E-98F3-FCA5F4034DCF}"/>
              </a:ext>
            </a:extLst>
          </p:cNvPr>
          <p:cNvSpPr txBox="1"/>
          <p:nvPr/>
        </p:nvSpPr>
        <p:spPr>
          <a:xfrm>
            <a:off x="195942" y="2571750"/>
            <a:ext cx="6966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 err="1">
                <a:solidFill>
                  <a:srgbClr val="00CCAC"/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بهینه‌سازی</a:t>
            </a:r>
            <a:r>
              <a:rPr lang="fa-IR" sz="2400" b="1" dirty="0">
                <a:solidFill>
                  <a:srgbClr val="00CCAC"/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موفق:</a:t>
            </a:r>
            <a:b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</a:b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کاهش 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82%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 ابعاد </a:t>
            </a:r>
            <a:r>
              <a:rPr lang="fa-IR" sz="2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داده‌ها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به کمک 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PCA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و افزایش سرعت آموزش با </a:t>
            </a:r>
            <a:r>
              <a:rPr lang="en-US" sz="2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Optuna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، 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مدلی سبک و سریع ایجاد کرد که برای پردازش 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Real Time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</a:t>
            </a:r>
            <a:r>
              <a:rPr lang="fa-IR" sz="2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ایده‌آل</a:t>
            </a:r>
            <a:r>
              <a:rPr lang="fa-I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 است.</a:t>
            </a:r>
          </a:p>
        </p:txBody>
      </p:sp>
    </p:spTree>
    <p:extLst>
      <p:ext uri="{BB962C8B-B14F-4D97-AF65-F5344CB8AC3E}">
        <p14:creationId xmlns:p14="http://schemas.microsoft.com/office/powerpoint/2010/main" val="2524956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2294;p63">
            <a:extLst>
              <a:ext uri="{FF2B5EF4-FFF2-40B4-BE49-F238E27FC236}">
                <a16:creationId xmlns:a16="http://schemas.microsoft.com/office/drawing/2014/main" id="{D4DC246D-E9C6-4EE0-B399-59F3C51EAD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58189" y="2759206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98;p63">
            <a:extLst>
              <a:ext uri="{FF2B5EF4-FFF2-40B4-BE49-F238E27FC236}">
                <a16:creationId xmlns:a16="http://schemas.microsoft.com/office/drawing/2014/main" id="{B618F2D9-44F8-43CE-B73E-9CD8781EE8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20007379">
            <a:off x="1267377" y="3196152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1"/>
          <p:cNvPicPr preferRelativeResize="0"/>
          <p:nvPr/>
        </p:nvPicPr>
        <p:blipFill rotWithShape="1">
          <a:blip r:embed="rId5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1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1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523564" y="12462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8" name="Google Shape;1408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09" name="Google Shape;140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7" name="Google Shape;1417;p41"/>
          <p:cNvSpPr txBox="1">
            <a:spLocks noGrp="1"/>
          </p:cNvSpPr>
          <p:nvPr>
            <p:ph type="title"/>
          </p:nvPr>
        </p:nvSpPr>
        <p:spPr>
          <a:xfrm>
            <a:off x="943050" y="976426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8000" dirty="0">
                <a:solidFill>
                  <a:srgbClr val="00FB87"/>
                </a:solidFill>
                <a:ea typeface="Montserrat"/>
                <a:sym typeface="Montserrat"/>
              </a:rPr>
              <a:t>با تشکر از توجه شما</a:t>
            </a:r>
            <a:r>
              <a:rPr lang="en-US" sz="8000" dirty="0">
                <a:solidFill>
                  <a:schemeClr val="tx1"/>
                </a:solidFill>
                <a:ea typeface="Montserrat"/>
                <a:sym typeface="Montserrat"/>
              </a:rPr>
              <a:t>!</a:t>
            </a:r>
            <a:endParaRPr sz="8000" dirty="0">
              <a:solidFill>
                <a:schemeClr val="tx1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7856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666;p64">
            <a:extLst>
              <a:ext uri="{FF2B5EF4-FFF2-40B4-BE49-F238E27FC236}">
                <a16:creationId xmlns:a16="http://schemas.microsoft.com/office/drawing/2014/main" id="{4F76420F-6F0E-4E1F-A146-1C38A789C8C7}"/>
              </a:ext>
            </a:extLst>
          </p:cNvPr>
          <p:cNvGrpSpPr/>
          <p:nvPr/>
        </p:nvGrpSpPr>
        <p:grpSpPr>
          <a:xfrm>
            <a:off x="2053092" y="590623"/>
            <a:ext cx="4935556" cy="4470577"/>
            <a:chOff x="6046403" y="3173534"/>
            <a:chExt cx="602023" cy="545307"/>
          </a:xfrm>
          <a:solidFill>
            <a:srgbClr val="6995D9">
              <a:alpha val="10000"/>
            </a:srgbClr>
          </a:solidFill>
        </p:grpSpPr>
        <p:sp>
          <p:nvSpPr>
            <p:cNvPr id="25" name="Google Shape;2667;p64">
              <a:extLst>
                <a:ext uri="{FF2B5EF4-FFF2-40B4-BE49-F238E27FC236}">
                  <a16:creationId xmlns:a16="http://schemas.microsoft.com/office/drawing/2014/main" id="{B7777E27-FA73-466B-9BDD-539B7E284E50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68;p64">
              <a:extLst>
                <a:ext uri="{FF2B5EF4-FFF2-40B4-BE49-F238E27FC236}">
                  <a16:creationId xmlns:a16="http://schemas.microsoft.com/office/drawing/2014/main" id="{45BCA2A5-429A-4450-99B7-AD5F440F2677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69;p64">
              <a:extLst>
                <a:ext uri="{FF2B5EF4-FFF2-40B4-BE49-F238E27FC236}">
                  <a16:creationId xmlns:a16="http://schemas.microsoft.com/office/drawing/2014/main" id="{46436B1B-3043-4B77-87BA-43500449B7C9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70;p64">
              <a:extLst>
                <a:ext uri="{FF2B5EF4-FFF2-40B4-BE49-F238E27FC236}">
                  <a16:creationId xmlns:a16="http://schemas.microsoft.com/office/drawing/2014/main" id="{01AE049C-62EA-4884-8698-9D7E23F16315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71;p64">
              <a:extLst>
                <a:ext uri="{FF2B5EF4-FFF2-40B4-BE49-F238E27FC236}">
                  <a16:creationId xmlns:a16="http://schemas.microsoft.com/office/drawing/2014/main" id="{C0EDB446-F847-4CB8-A26D-E7488E67023A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72;p64">
              <a:extLst>
                <a:ext uri="{FF2B5EF4-FFF2-40B4-BE49-F238E27FC236}">
                  <a16:creationId xmlns:a16="http://schemas.microsoft.com/office/drawing/2014/main" id="{63FF9348-193F-4E65-99F2-0DF766A6CEF7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73;p64">
              <a:extLst>
                <a:ext uri="{FF2B5EF4-FFF2-40B4-BE49-F238E27FC236}">
                  <a16:creationId xmlns:a16="http://schemas.microsoft.com/office/drawing/2014/main" id="{532E8FDD-41CC-4927-A7C4-B05D96246268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74;p64">
              <a:extLst>
                <a:ext uri="{FF2B5EF4-FFF2-40B4-BE49-F238E27FC236}">
                  <a16:creationId xmlns:a16="http://schemas.microsoft.com/office/drawing/2014/main" id="{A22CD720-70A2-49E7-87E5-40909134FB5A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75;p64">
              <a:extLst>
                <a:ext uri="{FF2B5EF4-FFF2-40B4-BE49-F238E27FC236}">
                  <a16:creationId xmlns:a16="http://schemas.microsoft.com/office/drawing/2014/main" id="{C308AED3-E6DC-4409-92B4-0049EC20C1B8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76;p64">
              <a:extLst>
                <a:ext uri="{FF2B5EF4-FFF2-40B4-BE49-F238E27FC236}">
                  <a16:creationId xmlns:a16="http://schemas.microsoft.com/office/drawing/2014/main" id="{B69E1473-6E02-4047-9D77-C84A062D39C7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41DB7B12-650B-4D35-979C-C379B3BF9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2300"/>
            <a:ext cx="7704000" cy="572700"/>
          </a:xfrm>
        </p:spPr>
        <p:txBody>
          <a:bodyPr/>
          <a:lstStyle/>
          <a:p>
            <a:r>
              <a:rPr lang="fa-IR" dirty="0">
                <a:solidFill>
                  <a:schemeClr val="accent2"/>
                </a:solidFill>
              </a:rPr>
              <a:t>آشنایی با </a:t>
            </a:r>
            <a:r>
              <a:rPr lang="fa-IR" dirty="0" err="1">
                <a:solidFill>
                  <a:schemeClr val="accent2"/>
                </a:solidFill>
              </a:rPr>
              <a:t>داده‌های</a:t>
            </a:r>
            <a:r>
              <a:rPr lang="fa-IR" dirty="0">
                <a:solidFill>
                  <a:schemeClr val="accent2"/>
                </a:solidFill>
              </a:rPr>
              <a:t> خام و </a:t>
            </a:r>
            <a:r>
              <a:rPr lang="fa-IR" dirty="0" err="1">
                <a:solidFill>
                  <a:schemeClr val="accent2"/>
                </a:solidFill>
              </a:rPr>
              <a:t>آماده‌سازی</a:t>
            </a:r>
            <a:r>
              <a:rPr lang="fa-IR" dirty="0">
                <a:solidFill>
                  <a:schemeClr val="accent2"/>
                </a:solidFill>
              </a:rPr>
              <a:t> اولیه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F9FD4036-57E7-4F4A-B7C2-36077BB0412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53451" y="1205254"/>
            <a:ext cx="2505600" cy="457200"/>
          </a:xfrm>
        </p:spPr>
        <p:txBody>
          <a:bodyPr/>
          <a:lstStyle/>
          <a:p>
            <a:r>
              <a:rPr lang="en-US" sz="3200" b="1" dirty="0">
                <a:solidFill>
                  <a:schemeClr val="accent1"/>
                </a:solidFill>
              </a:rPr>
              <a:t>Dataset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C30A95AD-E949-47A7-98B0-35204634C90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73181" y="1205254"/>
            <a:ext cx="3759823" cy="457200"/>
          </a:xfrm>
        </p:spPr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</a:rPr>
              <a:t>Standardization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A7CED8E0-FD2F-4486-ADAE-C234132B92F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343400" y="1913781"/>
            <a:ext cx="476033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نام دیتابیس</a:t>
            </a:r>
            <a:r>
              <a:rPr kumimoji="0" lang="fa-IR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: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fa-IR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UCI Human Activity Recognition</a:t>
            </a: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منبع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: </a:t>
            </a: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داده‌های سنسورهای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شتاب‌سنج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fa-IR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و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ژیروسکوپ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fa-IR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گوشی هوشمند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.</a:t>
            </a: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تعداد ویژگی‌ها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:</a:t>
            </a:r>
            <a:r>
              <a:rPr kumimoji="0" lang="fa-IR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561</a:t>
            </a: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ویژگی استخراج شده در حوزه‌های زمان و فرکانس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.</a:t>
            </a: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تعداد کلاس‌ها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:</a:t>
            </a:r>
            <a:r>
              <a:rPr kumimoji="0" lang="fa-IR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 6 </a:t>
            </a:r>
            <a:r>
              <a:rPr kumimoji="0" lang="ar-SA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فعالیت (نشستن، ایستادن، دراز کشیدن، راه رفتن، بالا رفتن از پله و پایین آمدن)</a:t>
            </a:r>
            <a:r>
              <a:rPr kumimoji="0" lang="en-US" altLang="en-US" sz="1800" b="1" u="none" strike="noStrike" cap="none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.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6FD37BD-88E5-4A1A-8209-E9A1A963B47D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63500" y="1775281"/>
            <a:ext cx="42799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چالش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fa-IR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داده‌های سنسورهای مختلف بازه‌های عددی متفاوتی داشتند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</a:p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راهکار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fa-IR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استفاده از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StandardScaler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نتیجه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:</a:t>
            </a:r>
            <a:r>
              <a:rPr kumimoji="0" lang="fa-IR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تمام ویژگی‌ها دارای میانگین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و انحراف معیار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شدند تا مدل بتواند بدون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Bias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یاد بگیرد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96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148A9-27D3-48B6-B485-354B6CEE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3860798"/>
            <a:ext cx="3408832" cy="781643"/>
          </a:xfrm>
        </p:spPr>
        <p:txBody>
          <a:bodyPr/>
          <a:lstStyle/>
          <a:p>
            <a:pPr rtl="1"/>
            <a:r>
              <a:rPr lang="fa-IR" sz="2000" b="1" dirty="0"/>
              <a:t>نمودار توزیع کلاس ها و نوع فعالیت</a:t>
            </a:r>
            <a:endParaRPr lang="en-US" sz="2000" b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7055E1-2926-4AEA-B290-FE6B2BDC8758}"/>
              </a:ext>
            </a:extLst>
          </p:cNvPr>
          <p:cNvSpPr txBox="1">
            <a:spLocks/>
          </p:cNvSpPr>
          <p:nvPr/>
        </p:nvSpPr>
        <p:spPr>
          <a:xfrm>
            <a:off x="5262753" y="3913255"/>
            <a:ext cx="3408832" cy="781643"/>
          </a:xfrm>
          <a:prstGeom prst="rect">
            <a:avLst/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Elham" panose="00000400000000000000" pitchFamily="2" charset="-78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sz="2000" b="1" dirty="0"/>
              <a:t>توزیع کلاس ها و نوع فعالیت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8EBAA-264E-48C8-A077-0105B6AB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6" y="993062"/>
            <a:ext cx="4165929" cy="2611657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22553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607B5-0FD6-4118-99CC-63066F8B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54" y="1020068"/>
            <a:ext cx="3408831" cy="2584651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22553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60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356534-0F01-4DB4-95F6-1CF7C220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412" y="4004127"/>
            <a:ext cx="5202300" cy="1045200"/>
          </a:xfrm>
        </p:spPr>
        <p:txBody>
          <a:bodyPr/>
          <a:lstStyle/>
          <a:p>
            <a:r>
              <a:rPr lang="fa-IR" dirty="0"/>
              <a:t>استاندارد سازی داده ها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AFA31E-E9D5-4EC3-B97D-F1A89DA62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1" y="186133"/>
            <a:ext cx="8298438" cy="3696074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chemeClr val="tx2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74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2461;p64">
            <a:extLst>
              <a:ext uri="{FF2B5EF4-FFF2-40B4-BE49-F238E27FC236}">
                <a16:creationId xmlns:a16="http://schemas.microsoft.com/office/drawing/2014/main" id="{1686CF2B-8FD3-470A-9BA7-D3F28F87AEAD}"/>
              </a:ext>
            </a:extLst>
          </p:cNvPr>
          <p:cNvGrpSpPr/>
          <p:nvPr/>
        </p:nvGrpSpPr>
        <p:grpSpPr>
          <a:xfrm>
            <a:off x="235038" y="982293"/>
            <a:ext cx="3973961" cy="3938050"/>
            <a:chOff x="1919172" y="2291080"/>
            <a:chExt cx="602023" cy="596584"/>
          </a:xfrm>
          <a:solidFill>
            <a:schemeClr val="bg2">
              <a:alpha val="10000"/>
            </a:schemeClr>
          </a:solidFill>
        </p:grpSpPr>
        <p:sp>
          <p:nvSpPr>
            <p:cNvPr id="46" name="Google Shape;2462;p64">
              <a:extLst>
                <a:ext uri="{FF2B5EF4-FFF2-40B4-BE49-F238E27FC236}">
                  <a16:creationId xmlns:a16="http://schemas.microsoft.com/office/drawing/2014/main" id="{89DA1576-2D2C-4078-A072-A787AF438846}"/>
                </a:ext>
              </a:extLst>
            </p:cNvPr>
            <p:cNvSpPr/>
            <p:nvPr/>
          </p:nvSpPr>
          <p:spPr>
            <a:xfrm>
              <a:off x="1919172" y="2291080"/>
              <a:ext cx="602023" cy="596584"/>
            </a:xfrm>
            <a:custGeom>
              <a:avLst/>
              <a:gdLst/>
              <a:ahLst/>
              <a:cxnLst/>
              <a:rect l="l" t="t" r="r" b="b"/>
              <a:pathLst>
                <a:path w="18151" h="17987" extrusionOk="0">
                  <a:moveTo>
                    <a:pt x="6622" y="532"/>
                  </a:moveTo>
                  <a:lnTo>
                    <a:pt x="6622" y="1042"/>
                  </a:lnTo>
                  <a:lnTo>
                    <a:pt x="5310" y="1042"/>
                  </a:lnTo>
                  <a:lnTo>
                    <a:pt x="5310" y="532"/>
                  </a:lnTo>
                  <a:close/>
                  <a:moveTo>
                    <a:pt x="533" y="16410"/>
                  </a:moveTo>
                  <a:lnTo>
                    <a:pt x="1578" y="17455"/>
                  </a:lnTo>
                  <a:lnTo>
                    <a:pt x="621" y="17455"/>
                  </a:lnTo>
                  <a:cubicBezTo>
                    <a:pt x="573" y="17455"/>
                    <a:pt x="533" y="17415"/>
                    <a:pt x="533" y="17367"/>
                  </a:cubicBezTo>
                  <a:lnTo>
                    <a:pt x="533" y="16410"/>
                  </a:lnTo>
                  <a:close/>
                  <a:moveTo>
                    <a:pt x="17530" y="532"/>
                  </a:moveTo>
                  <a:cubicBezTo>
                    <a:pt x="17577" y="532"/>
                    <a:pt x="17619" y="572"/>
                    <a:pt x="17619" y="620"/>
                  </a:cubicBezTo>
                  <a:lnTo>
                    <a:pt x="17619" y="3452"/>
                  </a:lnTo>
                  <a:lnTo>
                    <a:pt x="17494" y="3452"/>
                  </a:lnTo>
                  <a:cubicBezTo>
                    <a:pt x="17064" y="3452"/>
                    <a:pt x="16714" y="3802"/>
                    <a:pt x="16714" y="4232"/>
                  </a:cubicBezTo>
                  <a:cubicBezTo>
                    <a:pt x="16715" y="4663"/>
                    <a:pt x="17064" y="5013"/>
                    <a:pt x="17494" y="5013"/>
                  </a:cubicBezTo>
                  <a:lnTo>
                    <a:pt x="17619" y="5013"/>
                  </a:lnTo>
                  <a:lnTo>
                    <a:pt x="17619" y="5545"/>
                  </a:lnTo>
                  <a:lnTo>
                    <a:pt x="17211" y="5545"/>
                  </a:lnTo>
                  <a:cubicBezTo>
                    <a:pt x="16869" y="5545"/>
                    <a:pt x="16591" y="5823"/>
                    <a:pt x="16591" y="6165"/>
                  </a:cubicBezTo>
                  <a:lnTo>
                    <a:pt x="16591" y="12832"/>
                  </a:lnTo>
                  <a:cubicBezTo>
                    <a:pt x="16591" y="12979"/>
                    <a:pt x="16710" y="13098"/>
                    <a:pt x="16857" y="13098"/>
                  </a:cubicBezTo>
                  <a:cubicBezTo>
                    <a:pt x="17004" y="13098"/>
                    <a:pt x="17123" y="12979"/>
                    <a:pt x="17123" y="12832"/>
                  </a:cubicBezTo>
                  <a:lnTo>
                    <a:pt x="17123" y="6165"/>
                  </a:lnTo>
                  <a:cubicBezTo>
                    <a:pt x="17123" y="6117"/>
                    <a:pt x="17163" y="6076"/>
                    <a:pt x="17211" y="6076"/>
                  </a:cubicBezTo>
                  <a:lnTo>
                    <a:pt x="17619" y="6076"/>
                  </a:lnTo>
                  <a:lnTo>
                    <a:pt x="17619" y="16391"/>
                  </a:lnTo>
                  <a:lnTo>
                    <a:pt x="17211" y="16391"/>
                  </a:lnTo>
                  <a:cubicBezTo>
                    <a:pt x="17163" y="16391"/>
                    <a:pt x="17123" y="16351"/>
                    <a:pt x="17123" y="16303"/>
                  </a:cubicBezTo>
                  <a:lnTo>
                    <a:pt x="17123" y="14392"/>
                  </a:lnTo>
                  <a:cubicBezTo>
                    <a:pt x="17123" y="14245"/>
                    <a:pt x="17004" y="14126"/>
                    <a:pt x="16857" y="14126"/>
                  </a:cubicBezTo>
                  <a:cubicBezTo>
                    <a:pt x="16710" y="14126"/>
                    <a:pt x="16591" y="14245"/>
                    <a:pt x="16591" y="14392"/>
                  </a:cubicBezTo>
                  <a:lnTo>
                    <a:pt x="16591" y="16303"/>
                  </a:lnTo>
                  <a:cubicBezTo>
                    <a:pt x="16591" y="16645"/>
                    <a:pt x="16869" y="16923"/>
                    <a:pt x="17211" y="16923"/>
                  </a:cubicBezTo>
                  <a:lnTo>
                    <a:pt x="17619" y="16923"/>
                  </a:lnTo>
                  <a:lnTo>
                    <a:pt x="17619" y="17367"/>
                  </a:lnTo>
                  <a:cubicBezTo>
                    <a:pt x="17619" y="17414"/>
                    <a:pt x="17577" y="17455"/>
                    <a:pt x="17530" y="17455"/>
                  </a:cubicBezTo>
                  <a:lnTo>
                    <a:pt x="14765" y="17455"/>
                  </a:lnTo>
                  <a:lnTo>
                    <a:pt x="14765" y="17047"/>
                  </a:lnTo>
                  <a:cubicBezTo>
                    <a:pt x="14765" y="16705"/>
                    <a:pt x="14486" y="16427"/>
                    <a:pt x="14144" y="16427"/>
                  </a:cubicBezTo>
                  <a:lnTo>
                    <a:pt x="8403" y="16427"/>
                  </a:lnTo>
                  <a:cubicBezTo>
                    <a:pt x="8255" y="16427"/>
                    <a:pt x="8137" y="16546"/>
                    <a:pt x="8137" y="16693"/>
                  </a:cubicBezTo>
                  <a:cubicBezTo>
                    <a:pt x="8137" y="16840"/>
                    <a:pt x="8255" y="16959"/>
                    <a:pt x="8403" y="16959"/>
                  </a:cubicBezTo>
                  <a:lnTo>
                    <a:pt x="14144" y="16959"/>
                  </a:lnTo>
                  <a:cubicBezTo>
                    <a:pt x="14192" y="16959"/>
                    <a:pt x="14233" y="16999"/>
                    <a:pt x="14233" y="17047"/>
                  </a:cubicBezTo>
                  <a:lnTo>
                    <a:pt x="14233" y="17455"/>
                  </a:lnTo>
                  <a:lnTo>
                    <a:pt x="3918" y="17455"/>
                  </a:lnTo>
                  <a:lnTo>
                    <a:pt x="3918" y="17047"/>
                  </a:lnTo>
                  <a:cubicBezTo>
                    <a:pt x="3918" y="16999"/>
                    <a:pt x="3959" y="16959"/>
                    <a:pt x="4006" y="16959"/>
                  </a:cubicBezTo>
                  <a:lnTo>
                    <a:pt x="6807" y="16959"/>
                  </a:lnTo>
                  <a:cubicBezTo>
                    <a:pt x="6954" y="16959"/>
                    <a:pt x="7073" y="16840"/>
                    <a:pt x="7073" y="16693"/>
                  </a:cubicBezTo>
                  <a:cubicBezTo>
                    <a:pt x="7073" y="16546"/>
                    <a:pt x="6954" y="16427"/>
                    <a:pt x="6807" y="16427"/>
                  </a:cubicBezTo>
                  <a:lnTo>
                    <a:pt x="4006" y="16427"/>
                  </a:lnTo>
                  <a:cubicBezTo>
                    <a:pt x="3664" y="16427"/>
                    <a:pt x="3386" y="16705"/>
                    <a:pt x="3386" y="17047"/>
                  </a:cubicBezTo>
                  <a:lnTo>
                    <a:pt x="3386" y="17455"/>
                  </a:lnTo>
                  <a:lnTo>
                    <a:pt x="2329" y="17455"/>
                  </a:lnTo>
                  <a:lnTo>
                    <a:pt x="533" y="15658"/>
                  </a:lnTo>
                  <a:lnTo>
                    <a:pt x="533" y="5012"/>
                  </a:lnTo>
                  <a:lnTo>
                    <a:pt x="657" y="5012"/>
                  </a:lnTo>
                  <a:cubicBezTo>
                    <a:pt x="1087" y="5012"/>
                    <a:pt x="1436" y="4663"/>
                    <a:pt x="1436" y="4232"/>
                  </a:cubicBezTo>
                  <a:cubicBezTo>
                    <a:pt x="1436" y="3802"/>
                    <a:pt x="1087" y="3452"/>
                    <a:pt x="657" y="3452"/>
                  </a:cubicBezTo>
                  <a:lnTo>
                    <a:pt x="533" y="3452"/>
                  </a:lnTo>
                  <a:lnTo>
                    <a:pt x="533" y="620"/>
                  </a:lnTo>
                  <a:cubicBezTo>
                    <a:pt x="533" y="572"/>
                    <a:pt x="573" y="532"/>
                    <a:pt x="621" y="532"/>
                  </a:cubicBezTo>
                  <a:lnTo>
                    <a:pt x="4778" y="532"/>
                  </a:lnTo>
                  <a:lnTo>
                    <a:pt x="4778" y="1131"/>
                  </a:lnTo>
                  <a:cubicBezTo>
                    <a:pt x="4778" y="1375"/>
                    <a:pt x="4977" y="1574"/>
                    <a:pt x="5222" y="1574"/>
                  </a:cubicBezTo>
                  <a:lnTo>
                    <a:pt x="6710" y="1574"/>
                  </a:lnTo>
                  <a:cubicBezTo>
                    <a:pt x="6955" y="1574"/>
                    <a:pt x="7153" y="1375"/>
                    <a:pt x="7153" y="1131"/>
                  </a:cubicBezTo>
                  <a:lnTo>
                    <a:pt x="7153" y="532"/>
                  </a:lnTo>
                  <a:close/>
                  <a:moveTo>
                    <a:pt x="621" y="0"/>
                  </a:moveTo>
                  <a:cubicBezTo>
                    <a:pt x="279" y="0"/>
                    <a:pt x="1" y="278"/>
                    <a:pt x="1" y="620"/>
                  </a:cubicBezTo>
                  <a:lnTo>
                    <a:pt x="1" y="3718"/>
                  </a:lnTo>
                  <a:cubicBezTo>
                    <a:pt x="1" y="3865"/>
                    <a:pt x="120" y="3984"/>
                    <a:pt x="267" y="3984"/>
                  </a:cubicBezTo>
                  <a:lnTo>
                    <a:pt x="657" y="3984"/>
                  </a:lnTo>
                  <a:cubicBezTo>
                    <a:pt x="793" y="3984"/>
                    <a:pt x="904" y="4096"/>
                    <a:pt x="904" y="4232"/>
                  </a:cubicBezTo>
                  <a:cubicBezTo>
                    <a:pt x="904" y="4369"/>
                    <a:pt x="793" y="4480"/>
                    <a:pt x="657" y="4480"/>
                  </a:cubicBezTo>
                  <a:lnTo>
                    <a:pt x="267" y="4480"/>
                  </a:lnTo>
                  <a:cubicBezTo>
                    <a:pt x="120" y="4480"/>
                    <a:pt x="1" y="4599"/>
                    <a:pt x="1" y="4746"/>
                  </a:cubicBezTo>
                  <a:lnTo>
                    <a:pt x="1" y="17367"/>
                  </a:lnTo>
                  <a:cubicBezTo>
                    <a:pt x="1" y="17708"/>
                    <a:pt x="279" y="17987"/>
                    <a:pt x="621" y="17987"/>
                  </a:cubicBezTo>
                  <a:lnTo>
                    <a:pt x="17530" y="17987"/>
                  </a:lnTo>
                  <a:cubicBezTo>
                    <a:pt x="17872" y="17987"/>
                    <a:pt x="18150" y="17708"/>
                    <a:pt x="18150" y="17367"/>
                  </a:cubicBezTo>
                  <a:lnTo>
                    <a:pt x="18150" y="4746"/>
                  </a:lnTo>
                  <a:cubicBezTo>
                    <a:pt x="18150" y="4599"/>
                    <a:pt x="18031" y="4480"/>
                    <a:pt x="17884" y="4480"/>
                  </a:cubicBezTo>
                  <a:lnTo>
                    <a:pt x="17494" y="4480"/>
                  </a:lnTo>
                  <a:cubicBezTo>
                    <a:pt x="17358" y="4480"/>
                    <a:pt x="17246" y="4369"/>
                    <a:pt x="17246" y="4232"/>
                  </a:cubicBezTo>
                  <a:cubicBezTo>
                    <a:pt x="17246" y="4096"/>
                    <a:pt x="17358" y="3984"/>
                    <a:pt x="17494" y="3984"/>
                  </a:cubicBezTo>
                  <a:lnTo>
                    <a:pt x="17884" y="3984"/>
                  </a:lnTo>
                  <a:cubicBezTo>
                    <a:pt x="18031" y="3984"/>
                    <a:pt x="18150" y="3865"/>
                    <a:pt x="18150" y="3718"/>
                  </a:cubicBezTo>
                  <a:lnTo>
                    <a:pt x="18150" y="620"/>
                  </a:lnTo>
                  <a:cubicBezTo>
                    <a:pt x="18150" y="278"/>
                    <a:pt x="17872" y="0"/>
                    <a:pt x="1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63;p64">
              <a:extLst>
                <a:ext uri="{FF2B5EF4-FFF2-40B4-BE49-F238E27FC236}">
                  <a16:creationId xmlns:a16="http://schemas.microsoft.com/office/drawing/2014/main" id="{64067230-B8ED-4F6D-AD6F-249AA0A45BCB}"/>
                </a:ext>
              </a:extLst>
            </p:cNvPr>
            <p:cNvSpPr/>
            <p:nvPr/>
          </p:nvSpPr>
          <p:spPr>
            <a:xfrm>
              <a:off x="1995424" y="2364612"/>
              <a:ext cx="449519" cy="449486"/>
            </a:xfrm>
            <a:custGeom>
              <a:avLst/>
              <a:gdLst/>
              <a:ahLst/>
              <a:cxnLst/>
              <a:rect l="l" t="t" r="r" b="b"/>
              <a:pathLst>
                <a:path w="13553" h="13552" extrusionOk="0">
                  <a:moveTo>
                    <a:pt x="12076" y="1483"/>
                  </a:moveTo>
                  <a:cubicBezTo>
                    <a:pt x="12124" y="1483"/>
                    <a:pt x="12164" y="1524"/>
                    <a:pt x="12164" y="1572"/>
                  </a:cubicBezTo>
                  <a:lnTo>
                    <a:pt x="12164" y="11982"/>
                  </a:lnTo>
                  <a:cubicBezTo>
                    <a:pt x="12164" y="12029"/>
                    <a:pt x="12124" y="12070"/>
                    <a:pt x="12076" y="12070"/>
                  </a:cubicBezTo>
                  <a:lnTo>
                    <a:pt x="1562" y="12070"/>
                  </a:lnTo>
                  <a:cubicBezTo>
                    <a:pt x="1514" y="12070"/>
                    <a:pt x="1473" y="12029"/>
                    <a:pt x="1473" y="11982"/>
                  </a:cubicBezTo>
                  <a:lnTo>
                    <a:pt x="1473" y="1572"/>
                  </a:lnTo>
                  <a:cubicBezTo>
                    <a:pt x="1473" y="1524"/>
                    <a:pt x="1514" y="1483"/>
                    <a:pt x="1562" y="1483"/>
                  </a:cubicBezTo>
                  <a:close/>
                  <a:moveTo>
                    <a:pt x="2136" y="1"/>
                  </a:moveTo>
                  <a:cubicBezTo>
                    <a:pt x="1989" y="1"/>
                    <a:pt x="1870" y="119"/>
                    <a:pt x="1870" y="266"/>
                  </a:cubicBezTo>
                  <a:lnTo>
                    <a:pt x="1870" y="952"/>
                  </a:lnTo>
                  <a:lnTo>
                    <a:pt x="1562" y="952"/>
                  </a:lnTo>
                  <a:cubicBezTo>
                    <a:pt x="1220" y="952"/>
                    <a:pt x="942" y="1230"/>
                    <a:pt x="942" y="1572"/>
                  </a:cubicBezTo>
                  <a:lnTo>
                    <a:pt x="942" y="1870"/>
                  </a:lnTo>
                  <a:lnTo>
                    <a:pt x="266" y="1870"/>
                  </a:lnTo>
                  <a:cubicBezTo>
                    <a:pt x="120" y="1870"/>
                    <a:pt x="1" y="1989"/>
                    <a:pt x="1" y="2136"/>
                  </a:cubicBezTo>
                  <a:cubicBezTo>
                    <a:pt x="1" y="2282"/>
                    <a:pt x="120" y="2402"/>
                    <a:pt x="266" y="2402"/>
                  </a:cubicBezTo>
                  <a:lnTo>
                    <a:pt x="942" y="2402"/>
                  </a:lnTo>
                  <a:lnTo>
                    <a:pt x="942" y="2643"/>
                  </a:lnTo>
                  <a:lnTo>
                    <a:pt x="266" y="2643"/>
                  </a:lnTo>
                  <a:cubicBezTo>
                    <a:pt x="120" y="2643"/>
                    <a:pt x="1" y="2762"/>
                    <a:pt x="1" y="2909"/>
                  </a:cubicBezTo>
                  <a:cubicBezTo>
                    <a:pt x="1" y="3056"/>
                    <a:pt x="120" y="3175"/>
                    <a:pt x="266" y="3175"/>
                  </a:cubicBezTo>
                  <a:lnTo>
                    <a:pt x="942" y="3175"/>
                  </a:lnTo>
                  <a:lnTo>
                    <a:pt x="942" y="3417"/>
                  </a:lnTo>
                  <a:lnTo>
                    <a:pt x="266" y="3417"/>
                  </a:lnTo>
                  <a:cubicBezTo>
                    <a:pt x="120" y="3417"/>
                    <a:pt x="1" y="3536"/>
                    <a:pt x="1" y="3683"/>
                  </a:cubicBezTo>
                  <a:cubicBezTo>
                    <a:pt x="1" y="3830"/>
                    <a:pt x="120" y="3949"/>
                    <a:pt x="266" y="3949"/>
                  </a:cubicBezTo>
                  <a:lnTo>
                    <a:pt x="942" y="3949"/>
                  </a:lnTo>
                  <a:lnTo>
                    <a:pt x="942" y="4190"/>
                  </a:lnTo>
                  <a:lnTo>
                    <a:pt x="266" y="4190"/>
                  </a:lnTo>
                  <a:cubicBezTo>
                    <a:pt x="120" y="4190"/>
                    <a:pt x="1" y="4309"/>
                    <a:pt x="1" y="4456"/>
                  </a:cubicBezTo>
                  <a:cubicBezTo>
                    <a:pt x="1" y="4603"/>
                    <a:pt x="120" y="4722"/>
                    <a:pt x="266" y="4722"/>
                  </a:cubicBezTo>
                  <a:lnTo>
                    <a:pt x="942" y="4722"/>
                  </a:lnTo>
                  <a:lnTo>
                    <a:pt x="942" y="4963"/>
                  </a:lnTo>
                  <a:lnTo>
                    <a:pt x="266" y="4963"/>
                  </a:lnTo>
                  <a:cubicBezTo>
                    <a:pt x="120" y="4963"/>
                    <a:pt x="1" y="5082"/>
                    <a:pt x="1" y="5229"/>
                  </a:cubicBezTo>
                  <a:cubicBezTo>
                    <a:pt x="1" y="5376"/>
                    <a:pt x="120" y="5495"/>
                    <a:pt x="266" y="5495"/>
                  </a:cubicBezTo>
                  <a:lnTo>
                    <a:pt x="942" y="5495"/>
                  </a:lnTo>
                  <a:lnTo>
                    <a:pt x="942" y="5737"/>
                  </a:lnTo>
                  <a:lnTo>
                    <a:pt x="266" y="5737"/>
                  </a:lnTo>
                  <a:cubicBezTo>
                    <a:pt x="120" y="5737"/>
                    <a:pt x="1" y="5856"/>
                    <a:pt x="1" y="6003"/>
                  </a:cubicBezTo>
                  <a:cubicBezTo>
                    <a:pt x="1" y="6150"/>
                    <a:pt x="120" y="6269"/>
                    <a:pt x="266" y="6269"/>
                  </a:cubicBezTo>
                  <a:lnTo>
                    <a:pt x="942" y="6269"/>
                  </a:lnTo>
                  <a:lnTo>
                    <a:pt x="942" y="6511"/>
                  </a:lnTo>
                  <a:lnTo>
                    <a:pt x="266" y="6511"/>
                  </a:lnTo>
                  <a:cubicBezTo>
                    <a:pt x="120" y="6511"/>
                    <a:pt x="1" y="6630"/>
                    <a:pt x="1" y="6776"/>
                  </a:cubicBezTo>
                  <a:cubicBezTo>
                    <a:pt x="1" y="6923"/>
                    <a:pt x="120" y="7042"/>
                    <a:pt x="266" y="7042"/>
                  </a:cubicBezTo>
                  <a:lnTo>
                    <a:pt x="942" y="7042"/>
                  </a:lnTo>
                  <a:lnTo>
                    <a:pt x="942" y="7284"/>
                  </a:lnTo>
                  <a:lnTo>
                    <a:pt x="266" y="7284"/>
                  </a:lnTo>
                  <a:cubicBezTo>
                    <a:pt x="120" y="7284"/>
                    <a:pt x="1" y="7403"/>
                    <a:pt x="1" y="7550"/>
                  </a:cubicBezTo>
                  <a:cubicBezTo>
                    <a:pt x="1" y="7696"/>
                    <a:pt x="120" y="7816"/>
                    <a:pt x="266" y="7816"/>
                  </a:cubicBezTo>
                  <a:lnTo>
                    <a:pt x="942" y="7816"/>
                  </a:lnTo>
                  <a:lnTo>
                    <a:pt x="942" y="8058"/>
                  </a:lnTo>
                  <a:lnTo>
                    <a:pt x="266" y="8058"/>
                  </a:lnTo>
                  <a:cubicBezTo>
                    <a:pt x="120" y="8058"/>
                    <a:pt x="1" y="8177"/>
                    <a:pt x="1" y="8324"/>
                  </a:cubicBezTo>
                  <a:cubicBezTo>
                    <a:pt x="1" y="8471"/>
                    <a:pt x="120" y="8589"/>
                    <a:pt x="266" y="8589"/>
                  </a:cubicBezTo>
                  <a:lnTo>
                    <a:pt x="942" y="8589"/>
                  </a:lnTo>
                  <a:lnTo>
                    <a:pt x="942" y="8831"/>
                  </a:lnTo>
                  <a:lnTo>
                    <a:pt x="266" y="8831"/>
                  </a:lnTo>
                  <a:cubicBezTo>
                    <a:pt x="120" y="8831"/>
                    <a:pt x="1" y="8950"/>
                    <a:pt x="1" y="9097"/>
                  </a:cubicBezTo>
                  <a:cubicBezTo>
                    <a:pt x="1" y="9244"/>
                    <a:pt x="120" y="9363"/>
                    <a:pt x="266" y="9363"/>
                  </a:cubicBezTo>
                  <a:lnTo>
                    <a:pt x="942" y="9363"/>
                  </a:lnTo>
                  <a:lnTo>
                    <a:pt x="942" y="9604"/>
                  </a:lnTo>
                  <a:lnTo>
                    <a:pt x="266" y="9604"/>
                  </a:lnTo>
                  <a:cubicBezTo>
                    <a:pt x="120" y="9604"/>
                    <a:pt x="1" y="9723"/>
                    <a:pt x="1" y="9870"/>
                  </a:cubicBezTo>
                  <a:cubicBezTo>
                    <a:pt x="1" y="10017"/>
                    <a:pt x="120" y="10136"/>
                    <a:pt x="266" y="10136"/>
                  </a:cubicBezTo>
                  <a:lnTo>
                    <a:pt x="942" y="10136"/>
                  </a:lnTo>
                  <a:lnTo>
                    <a:pt x="942" y="10378"/>
                  </a:lnTo>
                  <a:lnTo>
                    <a:pt x="266" y="10378"/>
                  </a:lnTo>
                  <a:cubicBezTo>
                    <a:pt x="120" y="10378"/>
                    <a:pt x="1" y="10497"/>
                    <a:pt x="1" y="10644"/>
                  </a:cubicBezTo>
                  <a:cubicBezTo>
                    <a:pt x="1" y="10791"/>
                    <a:pt x="120" y="10909"/>
                    <a:pt x="266" y="10909"/>
                  </a:cubicBezTo>
                  <a:lnTo>
                    <a:pt x="942" y="10909"/>
                  </a:lnTo>
                  <a:lnTo>
                    <a:pt x="942" y="11151"/>
                  </a:lnTo>
                  <a:lnTo>
                    <a:pt x="266" y="11151"/>
                  </a:lnTo>
                  <a:cubicBezTo>
                    <a:pt x="120" y="11151"/>
                    <a:pt x="1" y="11271"/>
                    <a:pt x="1" y="11417"/>
                  </a:cubicBezTo>
                  <a:cubicBezTo>
                    <a:pt x="1" y="11564"/>
                    <a:pt x="120" y="11683"/>
                    <a:pt x="266" y="11683"/>
                  </a:cubicBezTo>
                  <a:lnTo>
                    <a:pt x="942" y="11683"/>
                  </a:lnTo>
                  <a:lnTo>
                    <a:pt x="942" y="11981"/>
                  </a:lnTo>
                  <a:cubicBezTo>
                    <a:pt x="942" y="12323"/>
                    <a:pt x="1220" y="12601"/>
                    <a:pt x="1562" y="12601"/>
                  </a:cubicBezTo>
                  <a:lnTo>
                    <a:pt x="1870" y="12601"/>
                  </a:lnTo>
                  <a:lnTo>
                    <a:pt x="1870" y="13286"/>
                  </a:lnTo>
                  <a:cubicBezTo>
                    <a:pt x="1870" y="13433"/>
                    <a:pt x="1988" y="13552"/>
                    <a:pt x="2136" y="13552"/>
                  </a:cubicBezTo>
                  <a:cubicBezTo>
                    <a:pt x="2283" y="13552"/>
                    <a:pt x="2402" y="13433"/>
                    <a:pt x="2402" y="13286"/>
                  </a:cubicBezTo>
                  <a:lnTo>
                    <a:pt x="2402" y="12601"/>
                  </a:lnTo>
                  <a:lnTo>
                    <a:pt x="2643" y="12601"/>
                  </a:lnTo>
                  <a:lnTo>
                    <a:pt x="2643" y="13286"/>
                  </a:lnTo>
                  <a:cubicBezTo>
                    <a:pt x="2643" y="13433"/>
                    <a:pt x="2763" y="13552"/>
                    <a:pt x="2909" y="13552"/>
                  </a:cubicBezTo>
                  <a:cubicBezTo>
                    <a:pt x="3056" y="13552"/>
                    <a:pt x="3175" y="13433"/>
                    <a:pt x="3175" y="13286"/>
                  </a:cubicBezTo>
                  <a:lnTo>
                    <a:pt x="3175" y="12601"/>
                  </a:lnTo>
                  <a:lnTo>
                    <a:pt x="3417" y="12601"/>
                  </a:lnTo>
                  <a:lnTo>
                    <a:pt x="3417" y="13286"/>
                  </a:lnTo>
                  <a:cubicBezTo>
                    <a:pt x="3417" y="13433"/>
                    <a:pt x="3536" y="13552"/>
                    <a:pt x="3682" y="13552"/>
                  </a:cubicBezTo>
                  <a:cubicBezTo>
                    <a:pt x="3829" y="13552"/>
                    <a:pt x="3948" y="13433"/>
                    <a:pt x="3948" y="13286"/>
                  </a:cubicBezTo>
                  <a:lnTo>
                    <a:pt x="3948" y="12601"/>
                  </a:lnTo>
                  <a:lnTo>
                    <a:pt x="4191" y="12601"/>
                  </a:lnTo>
                  <a:lnTo>
                    <a:pt x="4191" y="13286"/>
                  </a:lnTo>
                  <a:cubicBezTo>
                    <a:pt x="4191" y="13433"/>
                    <a:pt x="4309" y="13552"/>
                    <a:pt x="4457" y="13552"/>
                  </a:cubicBezTo>
                  <a:cubicBezTo>
                    <a:pt x="4602" y="13552"/>
                    <a:pt x="4722" y="13433"/>
                    <a:pt x="4722" y="13286"/>
                  </a:cubicBezTo>
                  <a:lnTo>
                    <a:pt x="4722" y="12601"/>
                  </a:lnTo>
                  <a:lnTo>
                    <a:pt x="4964" y="12601"/>
                  </a:lnTo>
                  <a:lnTo>
                    <a:pt x="4964" y="13286"/>
                  </a:lnTo>
                  <a:cubicBezTo>
                    <a:pt x="4964" y="13433"/>
                    <a:pt x="5083" y="13552"/>
                    <a:pt x="5230" y="13552"/>
                  </a:cubicBezTo>
                  <a:cubicBezTo>
                    <a:pt x="5377" y="13552"/>
                    <a:pt x="5496" y="13433"/>
                    <a:pt x="5496" y="13286"/>
                  </a:cubicBezTo>
                  <a:lnTo>
                    <a:pt x="5496" y="12601"/>
                  </a:lnTo>
                  <a:lnTo>
                    <a:pt x="5737" y="12601"/>
                  </a:lnTo>
                  <a:lnTo>
                    <a:pt x="5737" y="13286"/>
                  </a:lnTo>
                  <a:cubicBezTo>
                    <a:pt x="5737" y="13433"/>
                    <a:pt x="5856" y="13552"/>
                    <a:pt x="6003" y="13552"/>
                  </a:cubicBezTo>
                  <a:cubicBezTo>
                    <a:pt x="6150" y="13552"/>
                    <a:pt x="6269" y="13433"/>
                    <a:pt x="6269" y="13286"/>
                  </a:cubicBezTo>
                  <a:lnTo>
                    <a:pt x="6269" y="12601"/>
                  </a:lnTo>
                  <a:lnTo>
                    <a:pt x="6511" y="12601"/>
                  </a:lnTo>
                  <a:lnTo>
                    <a:pt x="6511" y="13286"/>
                  </a:lnTo>
                  <a:cubicBezTo>
                    <a:pt x="6511" y="13433"/>
                    <a:pt x="6630" y="13552"/>
                    <a:pt x="6776" y="13552"/>
                  </a:cubicBezTo>
                  <a:cubicBezTo>
                    <a:pt x="6924" y="13552"/>
                    <a:pt x="7042" y="13433"/>
                    <a:pt x="7042" y="13286"/>
                  </a:cubicBezTo>
                  <a:lnTo>
                    <a:pt x="7042" y="12601"/>
                  </a:lnTo>
                  <a:lnTo>
                    <a:pt x="7284" y="12601"/>
                  </a:lnTo>
                  <a:lnTo>
                    <a:pt x="7284" y="13286"/>
                  </a:lnTo>
                  <a:cubicBezTo>
                    <a:pt x="7284" y="13433"/>
                    <a:pt x="7403" y="13552"/>
                    <a:pt x="7550" y="13552"/>
                  </a:cubicBezTo>
                  <a:cubicBezTo>
                    <a:pt x="7697" y="13552"/>
                    <a:pt x="7816" y="13433"/>
                    <a:pt x="7816" y="13286"/>
                  </a:cubicBezTo>
                  <a:lnTo>
                    <a:pt x="7816" y="12601"/>
                  </a:lnTo>
                  <a:lnTo>
                    <a:pt x="8057" y="12601"/>
                  </a:lnTo>
                  <a:lnTo>
                    <a:pt x="8057" y="13286"/>
                  </a:lnTo>
                  <a:cubicBezTo>
                    <a:pt x="8057" y="13433"/>
                    <a:pt x="8177" y="13552"/>
                    <a:pt x="8323" y="13552"/>
                  </a:cubicBezTo>
                  <a:cubicBezTo>
                    <a:pt x="8470" y="13552"/>
                    <a:pt x="8589" y="13433"/>
                    <a:pt x="8589" y="13286"/>
                  </a:cubicBezTo>
                  <a:lnTo>
                    <a:pt x="8589" y="12601"/>
                  </a:lnTo>
                  <a:lnTo>
                    <a:pt x="8832" y="12601"/>
                  </a:lnTo>
                  <a:lnTo>
                    <a:pt x="8832" y="13286"/>
                  </a:lnTo>
                  <a:cubicBezTo>
                    <a:pt x="8832" y="13433"/>
                    <a:pt x="8951" y="13552"/>
                    <a:pt x="9096" y="13552"/>
                  </a:cubicBezTo>
                  <a:cubicBezTo>
                    <a:pt x="9244" y="13552"/>
                    <a:pt x="9362" y="13433"/>
                    <a:pt x="9362" y="13286"/>
                  </a:cubicBezTo>
                  <a:lnTo>
                    <a:pt x="9362" y="12601"/>
                  </a:lnTo>
                  <a:lnTo>
                    <a:pt x="9605" y="12601"/>
                  </a:lnTo>
                  <a:lnTo>
                    <a:pt x="9605" y="13286"/>
                  </a:lnTo>
                  <a:cubicBezTo>
                    <a:pt x="9605" y="13433"/>
                    <a:pt x="9724" y="13552"/>
                    <a:pt x="9871" y="13552"/>
                  </a:cubicBezTo>
                  <a:cubicBezTo>
                    <a:pt x="10017" y="13552"/>
                    <a:pt x="10137" y="13433"/>
                    <a:pt x="10137" y="13286"/>
                  </a:cubicBezTo>
                  <a:lnTo>
                    <a:pt x="10137" y="12601"/>
                  </a:lnTo>
                  <a:lnTo>
                    <a:pt x="10378" y="12601"/>
                  </a:lnTo>
                  <a:lnTo>
                    <a:pt x="10378" y="13286"/>
                  </a:lnTo>
                  <a:cubicBezTo>
                    <a:pt x="10378" y="13433"/>
                    <a:pt x="10497" y="13552"/>
                    <a:pt x="10644" y="13552"/>
                  </a:cubicBezTo>
                  <a:cubicBezTo>
                    <a:pt x="10791" y="13552"/>
                    <a:pt x="10910" y="13433"/>
                    <a:pt x="10910" y="13286"/>
                  </a:cubicBezTo>
                  <a:lnTo>
                    <a:pt x="10910" y="12601"/>
                  </a:lnTo>
                  <a:lnTo>
                    <a:pt x="11152" y="12601"/>
                  </a:lnTo>
                  <a:lnTo>
                    <a:pt x="11152" y="13286"/>
                  </a:lnTo>
                  <a:cubicBezTo>
                    <a:pt x="11152" y="13433"/>
                    <a:pt x="11271" y="13552"/>
                    <a:pt x="11418" y="13552"/>
                  </a:cubicBezTo>
                  <a:cubicBezTo>
                    <a:pt x="11565" y="13552"/>
                    <a:pt x="11684" y="13433"/>
                    <a:pt x="11684" y="13286"/>
                  </a:cubicBezTo>
                  <a:lnTo>
                    <a:pt x="11684" y="12601"/>
                  </a:lnTo>
                  <a:lnTo>
                    <a:pt x="12076" y="12601"/>
                  </a:lnTo>
                  <a:cubicBezTo>
                    <a:pt x="12418" y="12601"/>
                    <a:pt x="12696" y="12323"/>
                    <a:pt x="12696" y="11981"/>
                  </a:cubicBezTo>
                  <a:lnTo>
                    <a:pt x="12696" y="11683"/>
                  </a:lnTo>
                  <a:lnTo>
                    <a:pt x="13287" y="11683"/>
                  </a:lnTo>
                  <a:cubicBezTo>
                    <a:pt x="13433" y="11683"/>
                    <a:pt x="13553" y="11564"/>
                    <a:pt x="13553" y="11417"/>
                  </a:cubicBezTo>
                  <a:cubicBezTo>
                    <a:pt x="13553" y="11271"/>
                    <a:pt x="13433" y="11151"/>
                    <a:pt x="13287" y="11151"/>
                  </a:cubicBezTo>
                  <a:lnTo>
                    <a:pt x="12696" y="11151"/>
                  </a:lnTo>
                  <a:lnTo>
                    <a:pt x="12696" y="10909"/>
                  </a:lnTo>
                  <a:lnTo>
                    <a:pt x="13287" y="10909"/>
                  </a:lnTo>
                  <a:cubicBezTo>
                    <a:pt x="13433" y="10909"/>
                    <a:pt x="13553" y="10791"/>
                    <a:pt x="13553" y="10644"/>
                  </a:cubicBezTo>
                  <a:cubicBezTo>
                    <a:pt x="13553" y="10497"/>
                    <a:pt x="13433" y="10378"/>
                    <a:pt x="13287" y="10378"/>
                  </a:cubicBezTo>
                  <a:lnTo>
                    <a:pt x="12696" y="10378"/>
                  </a:lnTo>
                  <a:lnTo>
                    <a:pt x="12696" y="10136"/>
                  </a:lnTo>
                  <a:lnTo>
                    <a:pt x="13287" y="10136"/>
                  </a:lnTo>
                  <a:cubicBezTo>
                    <a:pt x="13433" y="10136"/>
                    <a:pt x="13553" y="10017"/>
                    <a:pt x="13553" y="9870"/>
                  </a:cubicBezTo>
                  <a:cubicBezTo>
                    <a:pt x="13553" y="9723"/>
                    <a:pt x="13433" y="9604"/>
                    <a:pt x="13287" y="9604"/>
                  </a:cubicBezTo>
                  <a:lnTo>
                    <a:pt x="12696" y="9604"/>
                  </a:lnTo>
                  <a:lnTo>
                    <a:pt x="12696" y="9363"/>
                  </a:lnTo>
                  <a:lnTo>
                    <a:pt x="13287" y="9363"/>
                  </a:lnTo>
                  <a:cubicBezTo>
                    <a:pt x="13433" y="9363"/>
                    <a:pt x="13553" y="9244"/>
                    <a:pt x="13553" y="9097"/>
                  </a:cubicBezTo>
                  <a:cubicBezTo>
                    <a:pt x="13553" y="8950"/>
                    <a:pt x="13433" y="8831"/>
                    <a:pt x="13287" y="8831"/>
                  </a:cubicBezTo>
                  <a:lnTo>
                    <a:pt x="12696" y="8831"/>
                  </a:lnTo>
                  <a:lnTo>
                    <a:pt x="12696" y="8589"/>
                  </a:lnTo>
                  <a:lnTo>
                    <a:pt x="13287" y="8589"/>
                  </a:lnTo>
                  <a:cubicBezTo>
                    <a:pt x="13433" y="8589"/>
                    <a:pt x="13553" y="8471"/>
                    <a:pt x="13553" y="8324"/>
                  </a:cubicBezTo>
                  <a:cubicBezTo>
                    <a:pt x="13553" y="8177"/>
                    <a:pt x="13433" y="8058"/>
                    <a:pt x="13287" y="8058"/>
                  </a:cubicBezTo>
                  <a:lnTo>
                    <a:pt x="12696" y="8058"/>
                  </a:lnTo>
                  <a:lnTo>
                    <a:pt x="12696" y="7816"/>
                  </a:lnTo>
                  <a:lnTo>
                    <a:pt x="13287" y="7816"/>
                  </a:lnTo>
                  <a:cubicBezTo>
                    <a:pt x="13433" y="7816"/>
                    <a:pt x="13553" y="7696"/>
                    <a:pt x="13553" y="7550"/>
                  </a:cubicBezTo>
                  <a:cubicBezTo>
                    <a:pt x="13553" y="7403"/>
                    <a:pt x="13433" y="7284"/>
                    <a:pt x="13287" y="7284"/>
                  </a:cubicBezTo>
                  <a:lnTo>
                    <a:pt x="12696" y="7284"/>
                  </a:lnTo>
                  <a:lnTo>
                    <a:pt x="12696" y="7042"/>
                  </a:lnTo>
                  <a:lnTo>
                    <a:pt x="13287" y="7042"/>
                  </a:lnTo>
                  <a:cubicBezTo>
                    <a:pt x="13433" y="7042"/>
                    <a:pt x="13553" y="6923"/>
                    <a:pt x="13553" y="6776"/>
                  </a:cubicBezTo>
                  <a:cubicBezTo>
                    <a:pt x="13553" y="6630"/>
                    <a:pt x="13433" y="6511"/>
                    <a:pt x="13287" y="6511"/>
                  </a:cubicBezTo>
                  <a:lnTo>
                    <a:pt x="12696" y="6511"/>
                  </a:lnTo>
                  <a:lnTo>
                    <a:pt x="12696" y="6269"/>
                  </a:lnTo>
                  <a:lnTo>
                    <a:pt x="13287" y="6269"/>
                  </a:lnTo>
                  <a:cubicBezTo>
                    <a:pt x="13433" y="6269"/>
                    <a:pt x="13553" y="6150"/>
                    <a:pt x="13553" y="6003"/>
                  </a:cubicBezTo>
                  <a:cubicBezTo>
                    <a:pt x="13553" y="5856"/>
                    <a:pt x="13433" y="5737"/>
                    <a:pt x="13287" y="5737"/>
                  </a:cubicBezTo>
                  <a:lnTo>
                    <a:pt x="12696" y="5737"/>
                  </a:lnTo>
                  <a:lnTo>
                    <a:pt x="12696" y="5495"/>
                  </a:lnTo>
                  <a:lnTo>
                    <a:pt x="13287" y="5495"/>
                  </a:lnTo>
                  <a:cubicBezTo>
                    <a:pt x="13433" y="5495"/>
                    <a:pt x="13553" y="5376"/>
                    <a:pt x="13553" y="5229"/>
                  </a:cubicBezTo>
                  <a:cubicBezTo>
                    <a:pt x="13553" y="5082"/>
                    <a:pt x="13433" y="4964"/>
                    <a:pt x="13287" y="4964"/>
                  </a:cubicBezTo>
                  <a:lnTo>
                    <a:pt x="12696" y="4964"/>
                  </a:lnTo>
                  <a:lnTo>
                    <a:pt x="12696" y="4722"/>
                  </a:lnTo>
                  <a:lnTo>
                    <a:pt x="13287" y="4722"/>
                  </a:lnTo>
                  <a:cubicBezTo>
                    <a:pt x="13433" y="4722"/>
                    <a:pt x="13553" y="4603"/>
                    <a:pt x="13553" y="4456"/>
                  </a:cubicBezTo>
                  <a:cubicBezTo>
                    <a:pt x="13553" y="4309"/>
                    <a:pt x="13433" y="4190"/>
                    <a:pt x="13287" y="4190"/>
                  </a:cubicBezTo>
                  <a:lnTo>
                    <a:pt x="12696" y="4190"/>
                  </a:lnTo>
                  <a:lnTo>
                    <a:pt x="12696" y="3949"/>
                  </a:lnTo>
                  <a:lnTo>
                    <a:pt x="13287" y="3949"/>
                  </a:lnTo>
                  <a:cubicBezTo>
                    <a:pt x="13433" y="3949"/>
                    <a:pt x="13553" y="3830"/>
                    <a:pt x="13553" y="3683"/>
                  </a:cubicBezTo>
                  <a:cubicBezTo>
                    <a:pt x="13553" y="3536"/>
                    <a:pt x="13433" y="3417"/>
                    <a:pt x="13287" y="3417"/>
                  </a:cubicBezTo>
                  <a:lnTo>
                    <a:pt x="12696" y="3417"/>
                  </a:lnTo>
                  <a:lnTo>
                    <a:pt x="12696" y="3175"/>
                  </a:lnTo>
                  <a:lnTo>
                    <a:pt x="13287" y="3175"/>
                  </a:lnTo>
                  <a:cubicBezTo>
                    <a:pt x="13433" y="3175"/>
                    <a:pt x="13553" y="3056"/>
                    <a:pt x="13553" y="2909"/>
                  </a:cubicBezTo>
                  <a:cubicBezTo>
                    <a:pt x="13553" y="2762"/>
                    <a:pt x="13433" y="2643"/>
                    <a:pt x="13287" y="2643"/>
                  </a:cubicBezTo>
                  <a:lnTo>
                    <a:pt x="12696" y="2643"/>
                  </a:lnTo>
                  <a:lnTo>
                    <a:pt x="12696" y="2402"/>
                  </a:lnTo>
                  <a:lnTo>
                    <a:pt x="13287" y="2402"/>
                  </a:lnTo>
                  <a:cubicBezTo>
                    <a:pt x="13433" y="2402"/>
                    <a:pt x="13553" y="2282"/>
                    <a:pt x="13553" y="2136"/>
                  </a:cubicBezTo>
                  <a:cubicBezTo>
                    <a:pt x="13553" y="1989"/>
                    <a:pt x="13433" y="1870"/>
                    <a:pt x="13287" y="1870"/>
                  </a:cubicBezTo>
                  <a:lnTo>
                    <a:pt x="12696" y="1870"/>
                  </a:lnTo>
                  <a:lnTo>
                    <a:pt x="12696" y="1572"/>
                  </a:lnTo>
                  <a:cubicBezTo>
                    <a:pt x="12696" y="1230"/>
                    <a:pt x="12418" y="952"/>
                    <a:pt x="12076" y="952"/>
                  </a:cubicBezTo>
                  <a:lnTo>
                    <a:pt x="11684" y="952"/>
                  </a:lnTo>
                  <a:lnTo>
                    <a:pt x="11684" y="266"/>
                  </a:lnTo>
                  <a:cubicBezTo>
                    <a:pt x="11684" y="119"/>
                    <a:pt x="11565" y="1"/>
                    <a:pt x="11418" y="1"/>
                  </a:cubicBezTo>
                  <a:cubicBezTo>
                    <a:pt x="11271" y="1"/>
                    <a:pt x="11152" y="119"/>
                    <a:pt x="11152" y="266"/>
                  </a:cubicBezTo>
                  <a:lnTo>
                    <a:pt x="11152" y="952"/>
                  </a:lnTo>
                  <a:lnTo>
                    <a:pt x="10910" y="952"/>
                  </a:lnTo>
                  <a:lnTo>
                    <a:pt x="10910" y="266"/>
                  </a:lnTo>
                  <a:cubicBezTo>
                    <a:pt x="10910" y="119"/>
                    <a:pt x="10792" y="1"/>
                    <a:pt x="10644" y="1"/>
                  </a:cubicBezTo>
                  <a:cubicBezTo>
                    <a:pt x="10497" y="1"/>
                    <a:pt x="10379" y="119"/>
                    <a:pt x="10379" y="266"/>
                  </a:cubicBezTo>
                  <a:lnTo>
                    <a:pt x="10379" y="952"/>
                  </a:lnTo>
                  <a:lnTo>
                    <a:pt x="10137" y="952"/>
                  </a:lnTo>
                  <a:lnTo>
                    <a:pt x="10137" y="266"/>
                  </a:lnTo>
                  <a:cubicBezTo>
                    <a:pt x="10137" y="119"/>
                    <a:pt x="10017" y="1"/>
                    <a:pt x="9871" y="1"/>
                  </a:cubicBezTo>
                  <a:cubicBezTo>
                    <a:pt x="9724" y="1"/>
                    <a:pt x="9605" y="119"/>
                    <a:pt x="9605" y="266"/>
                  </a:cubicBezTo>
                  <a:lnTo>
                    <a:pt x="9605" y="952"/>
                  </a:lnTo>
                  <a:lnTo>
                    <a:pt x="9363" y="952"/>
                  </a:lnTo>
                  <a:lnTo>
                    <a:pt x="9363" y="266"/>
                  </a:lnTo>
                  <a:cubicBezTo>
                    <a:pt x="9363" y="119"/>
                    <a:pt x="9244" y="1"/>
                    <a:pt x="9098" y="1"/>
                  </a:cubicBezTo>
                  <a:cubicBezTo>
                    <a:pt x="8951" y="1"/>
                    <a:pt x="8832" y="119"/>
                    <a:pt x="8832" y="266"/>
                  </a:cubicBezTo>
                  <a:lnTo>
                    <a:pt x="8832" y="952"/>
                  </a:lnTo>
                  <a:lnTo>
                    <a:pt x="8589" y="952"/>
                  </a:lnTo>
                  <a:lnTo>
                    <a:pt x="8589" y="266"/>
                  </a:lnTo>
                  <a:cubicBezTo>
                    <a:pt x="8589" y="119"/>
                    <a:pt x="8470" y="1"/>
                    <a:pt x="8323" y="1"/>
                  </a:cubicBezTo>
                  <a:cubicBezTo>
                    <a:pt x="8177" y="1"/>
                    <a:pt x="8057" y="119"/>
                    <a:pt x="8057" y="266"/>
                  </a:cubicBezTo>
                  <a:lnTo>
                    <a:pt x="8057" y="952"/>
                  </a:lnTo>
                  <a:lnTo>
                    <a:pt x="7816" y="952"/>
                  </a:lnTo>
                  <a:lnTo>
                    <a:pt x="7816" y="266"/>
                  </a:lnTo>
                  <a:cubicBezTo>
                    <a:pt x="7816" y="119"/>
                    <a:pt x="7697" y="1"/>
                    <a:pt x="7550" y="1"/>
                  </a:cubicBezTo>
                  <a:cubicBezTo>
                    <a:pt x="7403" y="1"/>
                    <a:pt x="7284" y="119"/>
                    <a:pt x="7284" y="266"/>
                  </a:cubicBezTo>
                  <a:lnTo>
                    <a:pt x="7284" y="952"/>
                  </a:lnTo>
                  <a:lnTo>
                    <a:pt x="7043" y="952"/>
                  </a:lnTo>
                  <a:lnTo>
                    <a:pt x="7043" y="266"/>
                  </a:lnTo>
                  <a:cubicBezTo>
                    <a:pt x="7043" y="119"/>
                    <a:pt x="6924" y="1"/>
                    <a:pt x="6777" y="1"/>
                  </a:cubicBezTo>
                  <a:cubicBezTo>
                    <a:pt x="6629" y="1"/>
                    <a:pt x="6511" y="119"/>
                    <a:pt x="6511" y="266"/>
                  </a:cubicBezTo>
                  <a:lnTo>
                    <a:pt x="6511" y="952"/>
                  </a:lnTo>
                  <a:lnTo>
                    <a:pt x="6269" y="952"/>
                  </a:lnTo>
                  <a:lnTo>
                    <a:pt x="6269" y="266"/>
                  </a:lnTo>
                  <a:cubicBezTo>
                    <a:pt x="6269" y="119"/>
                    <a:pt x="6150" y="1"/>
                    <a:pt x="6003" y="1"/>
                  </a:cubicBezTo>
                  <a:cubicBezTo>
                    <a:pt x="5856" y="1"/>
                    <a:pt x="5737" y="119"/>
                    <a:pt x="5737" y="266"/>
                  </a:cubicBezTo>
                  <a:lnTo>
                    <a:pt x="5737" y="952"/>
                  </a:lnTo>
                  <a:lnTo>
                    <a:pt x="5496" y="952"/>
                  </a:lnTo>
                  <a:lnTo>
                    <a:pt x="5496" y="266"/>
                  </a:lnTo>
                  <a:cubicBezTo>
                    <a:pt x="5496" y="119"/>
                    <a:pt x="5377" y="1"/>
                    <a:pt x="5230" y="1"/>
                  </a:cubicBezTo>
                  <a:cubicBezTo>
                    <a:pt x="5083" y="1"/>
                    <a:pt x="4964" y="119"/>
                    <a:pt x="4964" y="266"/>
                  </a:cubicBezTo>
                  <a:lnTo>
                    <a:pt x="4964" y="952"/>
                  </a:lnTo>
                  <a:lnTo>
                    <a:pt x="4723" y="952"/>
                  </a:lnTo>
                  <a:lnTo>
                    <a:pt x="4723" y="266"/>
                  </a:lnTo>
                  <a:cubicBezTo>
                    <a:pt x="4723" y="119"/>
                    <a:pt x="4603" y="1"/>
                    <a:pt x="4457" y="1"/>
                  </a:cubicBezTo>
                  <a:cubicBezTo>
                    <a:pt x="4310" y="1"/>
                    <a:pt x="4191" y="119"/>
                    <a:pt x="4191" y="266"/>
                  </a:cubicBezTo>
                  <a:lnTo>
                    <a:pt x="4191" y="952"/>
                  </a:lnTo>
                  <a:lnTo>
                    <a:pt x="3948" y="952"/>
                  </a:lnTo>
                  <a:lnTo>
                    <a:pt x="3948" y="266"/>
                  </a:lnTo>
                  <a:cubicBezTo>
                    <a:pt x="3948" y="119"/>
                    <a:pt x="3829" y="1"/>
                    <a:pt x="3682" y="1"/>
                  </a:cubicBezTo>
                  <a:cubicBezTo>
                    <a:pt x="3536" y="1"/>
                    <a:pt x="3417" y="119"/>
                    <a:pt x="3417" y="266"/>
                  </a:cubicBezTo>
                  <a:lnTo>
                    <a:pt x="3417" y="952"/>
                  </a:lnTo>
                  <a:lnTo>
                    <a:pt x="3175" y="952"/>
                  </a:lnTo>
                  <a:lnTo>
                    <a:pt x="3175" y="266"/>
                  </a:lnTo>
                  <a:cubicBezTo>
                    <a:pt x="3175" y="119"/>
                    <a:pt x="3056" y="1"/>
                    <a:pt x="2909" y="1"/>
                  </a:cubicBezTo>
                  <a:cubicBezTo>
                    <a:pt x="2763" y="1"/>
                    <a:pt x="2643" y="119"/>
                    <a:pt x="2643" y="266"/>
                  </a:cubicBezTo>
                  <a:lnTo>
                    <a:pt x="2643" y="952"/>
                  </a:lnTo>
                  <a:lnTo>
                    <a:pt x="2402" y="952"/>
                  </a:lnTo>
                  <a:lnTo>
                    <a:pt x="2402" y="266"/>
                  </a:lnTo>
                  <a:cubicBezTo>
                    <a:pt x="2402" y="119"/>
                    <a:pt x="2283" y="1"/>
                    <a:pt x="2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64;p64">
              <a:extLst>
                <a:ext uri="{FF2B5EF4-FFF2-40B4-BE49-F238E27FC236}">
                  <a16:creationId xmlns:a16="http://schemas.microsoft.com/office/drawing/2014/main" id="{E7822633-EB16-41A2-9B2F-B78EF5024523}"/>
                </a:ext>
              </a:extLst>
            </p:cNvPr>
            <p:cNvSpPr/>
            <p:nvPr/>
          </p:nvSpPr>
          <p:spPr>
            <a:xfrm>
              <a:off x="2084313" y="2453169"/>
              <a:ext cx="274793" cy="272405"/>
            </a:xfrm>
            <a:custGeom>
              <a:avLst/>
              <a:gdLst/>
              <a:ahLst/>
              <a:cxnLst/>
              <a:rect l="l" t="t" r="r" b="b"/>
              <a:pathLst>
                <a:path w="8285" h="8213" extrusionOk="0">
                  <a:moveTo>
                    <a:pt x="2544" y="1"/>
                  </a:moveTo>
                  <a:cubicBezTo>
                    <a:pt x="2311" y="1"/>
                    <a:pt x="2011" y="124"/>
                    <a:pt x="1845" y="287"/>
                  </a:cubicBezTo>
                  <a:lnTo>
                    <a:pt x="291" y="1827"/>
                  </a:lnTo>
                  <a:cubicBezTo>
                    <a:pt x="126" y="1991"/>
                    <a:pt x="0" y="2290"/>
                    <a:pt x="0" y="2522"/>
                  </a:cubicBezTo>
                  <a:lnTo>
                    <a:pt x="0" y="7650"/>
                  </a:lnTo>
                  <a:cubicBezTo>
                    <a:pt x="0" y="7961"/>
                    <a:pt x="254" y="8212"/>
                    <a:pt x="566" y="8212"/>
                  </a:cubicBezTo>
                  <a:lnTo>
                    <a:pt x="7719" y="8212"/>
                  </a:lnTo>
                  <a:cubicBezTo>
                    <a:pt x="8032" y="8212"/>
                    <a:pt x="8284" y="7960"/>
                    <a:pt x="8284" y="7650"/>
                  </a:cubicBezTo>
                  <a:lnTo>
                    <a:pt x="8284" y="2912"/>
                  </a:lnTo>
                  <a:cubicBezTo>
                    <a:pt x="8284" y="2766"/>
                    <a:pt x="8166" y="2646"/>
                    <a:pt x="8019" y="2646"/>
                  </a:cubicBezTo>
                  <a:cubicBezTo>
                    <a:pt x="7872" y="2646"/>
                    <a:pt x="7753" y="2766"/>
                    <a:pt x="7753" y="2912"/>
                  </a:cubicBezTo>
                  <a:lnTo>
                    <a:pt x="7753" y="7650"/>
                  </a:lnTo>
                  <a:cubicBezTo>
                    <a:pt x="7753" y="7666"/>
                    <a:pt x="7737" y="7681"/>
                    <a:pt x="7719" y="7681"/>
                  </a:cubicBezTo>
                  <a:lnTo>
                    <a:pt x="566" y="7681"/>
                  </a:lnTo>
                  <a:cubicBezTo>
                    <a:pt x="548" y="7681"/>
                    <a:pt x="532" y="7666"/>
                    <a:pt x="532" y="7650"/>
                  </a:cubicBezTo>
                  <a:lnTo>
                    <a:pt x="532" y="2522"/>
                  </a:lnTo>
                  <a:cubicBezTo>
                    <a:pt x="532" y="2431"/>
                    <a:pt x="599" y="2271"/>
                    <a:pt x="665" y="2205"/>
                  </a:cubicBezTo>
                  <a:lnTo>
                    <a:pt x="2220" y="665"/>
                  </a:lnTo>
                  <a:cubicBezTo>
                    <a:pt x="2286" y="599"/>
                    <a:pt x="2450" y="532"/>
                    <a:pt x="2544" y="532"/>
                  </a:cubicBezTo>
                  <a:lnTo>
                    <a:pt x="7719" y="532"/>
                  </a:lnTo>
                  <a:cubicBezTo>
                    <a:pt x="7737" y="532"/>
                    <a:pt x="7752" y="547"/>
                    <a:pt x="7752" y="563"/>
                  </a:cubicBezTo>
                  <a:lnTo>
                    <a:pt x="7752" y="1352"/>
                  </a:lnTo>
                  <a:cubicBezTo>
                    <a:pt x="7753" y="1500"/>
                    <a:pt x="7872" y="1619"/>
                    <a:pt x="8019" y="1619"/>
                  </a:cubicBezTo>
                  <a:cubicBezTo>
                    <a:pt x="8166" y="1619"/>
                    <a:pt x="8284" y="1500"/>
                    <a:pt x="8284" y="1353"/>
                  </a:cubicBezTo>
                  <a:lnTo>
                    <a:pt x="8284" y="563"/>
                  </a:lnTo>
                  <a:cubicBezTo>
                    <a:pt x="8284" y="253"/>
                    <a:pt x="8031" y="1"/>
                    <a:pt x="77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65;p64">
              <a:extLst>
                <a:ext uri="{FF2B5EF4-FFF2-40B4-BE49-F238E27FC236}">
                  <a16:creationId xmlns:a16="http://schemas.microsoft.com/office/drawing/2014/main" id="{B7445D6C-ACC2-4372-BB76-E7C059DE6E9F}"/>
                </a:ext>
              </a:extLst>
            </p:cNvPr>
            <p:cNvSpPr/>
            <p:nvPr/>
          </p:nvSpPr>
          <p:spPr>
            <a:xfrm>
              <a:off x="2175159" y="2541196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7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66;p64">
              <a:extLst>
                <a:ext uri="{FF2B5EF4-FFF2-40B4-BE49-F238E27FC236}">
                  <a16:creationId xmlns:a16="http://schemas.microsoft.com/office/drawing/2014/main" id="{869300A6-EBDD-4D72-8321-E92874123C2A}"/>
                </a:ext>
              </a:extLst>
            </p:cNvPr>
            <p:cNvSpPr/>
            <p:nvPr/>
          </p:nvSpPr>
          <p:spPr>
            <a:xfrm>
              <a:off x="2175159" y="2580533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6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67;p64">
              <a:extLst>
                <a:ext uri="{FF2B5EF4-FFF2-40B4-BE49-F238E27FC236}">
                  <a16:creationId xmlns:a16="http://schemas.microsoft.com/office/drawing/2014/main" id="{884510B3-D2E8-4248-AF83-400D30A2F97B}"/>
                </a:ext>
              </a:extLst>
            </p:cNvPr>
            <p:cNvSpPr/>
            <p:nvPr/>
          </p:nvSpPr>
          <p:spPr>
            <a:xfrm>
              <a:off x="2228758" y="2619902"/>
              <a:ext cx="67330" cy="17678"/>
            </a:xfrm>
            <a:custGeom>
              <a:avLst/>
              <a:gdLst/>
              <a:ahLst/>
              <a:cxnLst/>
              <a:rect l="l" t="t" r="r" b="b"/>
              <a:pathLst>
                <a:path w="2030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4" y="532"/>
                  </a:lnTo>
                  <a:cubicBezTo>
                    <a:pt x="1910" y="532"/>
                    <a:pt x="2030" y="413"/>
                    <a:pt x="2030" y="266"/>
                  </a:cubicBezTo>
                  <a:cubicBezTo>
                    <a:pt x="2030" y="120"/>
                    <a:pt x="1911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68;p64">
              <a:extLst>
                <a:ext uri="{FF2B5EF4-FFF2-40B4-BE49-F238E27FC236}">
                  <a16:creationId xmlns:a16="http://schemas.microsoft.com/office/drawing/2014/main" id="{11E65315-C7A9-4C44-9367-A5F0583CF657}"/>
                </a:ext>
              </a:extLst>
            </p:cNvPr>
            <p:cNvSpPr/>
            <p:nvPr/>
          </p:nvSpPr>
          <p:spPr>
            <a:xfrm>
              <a:off x="2433766" y="2322489"/>
              <a:ext cx="54428" cy="54096"/>
            </a:xfrm>
            <a:custGeom>
              <a:avLst/>
              <a:gdLst/>
              <a:ahLst/>
              <a:cxnLst/>
              <a:rect l="l" t="t" r="r" b="b"/>
              <a:pathLst>
                <a:path w="1641" h="1631" extrusionOk="0">
                  <a:moveTo>
                    <a:pt x="820" y="533"/>
                  </a:moveTo>
                  <a:cubicBezTo>
                    <a:pt x="979" y="533"/>
                    <a:pt x="1109" y="659"/>
                    <a:pt x="1109" y="815"/>
                  </a:cubicBezTo>
                  <a:cubicBezTo>
                    <a:pt x="1109" y="971"/>
                    <a:pt x="979" y="1098"/>
                    <a:pt x="820" y="1098"/>
                  </a:cubicBezTo>
                  <a:cubicBezTo>
                    <a:pt x="662" y="1098"/>
                    <a:pt x="533" y="971"/>
                    <a:pt x="533" y="815"/>
                  </a:cubicBezTo>
                  <a:cubicBezTo>
                    <a:pt x="533" y="659"/>
                    <a:pt x="662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40" y="1265"/>
                    <a:pt x="1640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69;p64">
              <a:extLst>
                <a:ext uri="{FF2B5EF4-FFF2-40B4-BE49-F238E27FC236}">
                  <a16:creationId xmlns:a16="http://schemas.microsoft.com/office/drawing/2014/main" id="{1746B66E-6B69-427E-84CB-F0B2C2F5BF72}"/>
                </a:ext>
              </a:extLst>
            </p:cNvPr>
            <p:cNvSpPr/>
            <p:nvPr/>
          </p:nvSpPr>
          <p:spPr>
            <a:xfrm>
              <a:off x="1952207" y="2322489"/>
              <a:ext cx="54395" cy="54096"/>
            </a:xfrm>
            <a:custGeom>
              <a:avLst/>
              <a:gdLst/>
              <a:ahLst/>
              <a:cxnLst/>
              <a:rect l="l" t="t" r="r" b="b"/>
              <a:pathLst>
                <a:path w="1640" h="1631" extrusionOk="0">
                  <a:moveTo>
                    <a:pt x="820" y="533"/>
                  </a:moveTo>
                  <a:cubicBezTo>
                    <a:pt x="978" y="533"/>
                    <a:pt x="1107" y="659"/>
                    <a:pt x="1107" y="815"/>
                  </a:cubicBezTo>
                  <a:cubicBezTo>
                    <a:pt x="1107" y="971"/>
                    <a:pt x="978" y="1098"/>
                    <a:pt x="820" y="1098"/>
                  </a:cubicBezTo>
                  <a:cubicBezTo>
                    <a:pt x="661" y="1098"/>
                    <a:pt x="531" y="971"/>
                    <a:pt x="531" y="815"/>
                  </a:cubicBezTo>
                  <a:cubicBezTo>
                    <a:pt x="531" y="659"/>
                    <a:pt x="661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39" y="1265"/>
                    <a:pt x="1639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F59154-C533-4805-BFB9-EDDDB6E4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06007"/>
            <a:ext cx="7704000" cy="572700"/>
          </a:xfrm>
        </p:spPr>
        <p:txBody>
          <a:bodyPr/>
          <a:lstStyle/>
          <a:p>
            <a:pPr rtl="1"/>
            <a:r>
              <a:rPr lang="fa-IR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کاهش ابعاد با استفاده از </a:t>
            </a:r>
            <a:r>
              <a:rPr lang="en-US" b="1" dirty="0">
                <a:solidFill>
                  <a:srgbClr val="00FB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99E03CC5-33B9-4C09-AF02-64EB3C1F7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306" y="3787418"/>
            <a:ext cx="8324427" cy="899400"/>
          </a:xfrm>
        </p:spPr>
        <p:txBody>
          <a:bodyPr/>
          <a:lstStyle/>
          <a:p>
            <a:pPr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chemeClr val="accent2"/>
                </a:solidFill>
              </a:rPr>
              <a:t>کاهش تعداد </a:t>
            </a:r>
            <a:r>
              <a:rPr lang="fa-IR" sz="1800" dirty="0" err="1">
                <a:solidFill>
                  <a:schemeClr val="accent2"/>
                </a:solidFill>
              </a:rPr>
              <a:t>ویژگی‌ها</a:t>
            </a:r>
            <a:r>
              <a:rPr lang="fa-IR" sz="1800" dirty="0">
                <a:solidFill>
                  <a:schemeClr val="accent2"/>
                </a:solidFill>
              </a:rPr>
              <a:t> از </a:t>
            </a:r>
            <a:r>
              <a:rPr lang="en-US" sz="1800" b="1" dirty="0">
                <a:solidFill>
                  <a:schemeClr val="accent2"/>
                </a:solidFill>
              </a:rPr>
              <a:t>561</a:t>
            </a:r>
            <a:r>
              <a:rPr lang="fa-IR" sz="1800" b="1" dirty="0">
                <a:solidFill>
                  <a:schemeClr val="accent2"/>
                </a:solidFill>
              </a:rPr>
              <a:t>  به </a:t>
            </a:r>
            <a:r>
              <a:rPr lang="en-US" sz="1800" b="1" dirty="0">
                <a:solidFill>
                  <a:schemeClr val="accent2"/>
                </a:solidFill>
              </a:rPr>
              <a:t>102</a:t>
            </a:r>
            <a:r>
              <a:rPr lang="fa-IR" sz="1800" dirty="0">
                <a:solidFill>
                  <a:schemeClr val="accent2"/>
                </a:solidFill>
              </a:rPr>
              <a:t> (حدود </a:t>
            </a:r>
            <a:r>
              <a:rPr lang="en-US" sz="1800" b="1" dirty="0">
                <a:solidFill>
                  <a:schemeClr val="accent2"/>
                </a:solidFill>
              </a:rPr>
              <a:t>82%</a:t>
            </a:r>
            <a:r>
              <a:rPr lang="fa-IR" sz="1800" b="1" dirty="0">
                <a:solidFill>
                  <a:schemeClr val="accent2"/>
                </a:solidFill>
              </a:rPr>
              <a:t>  کاهش حجم </a:t>
            </a:r>
            <a:r>
              <a:rPr lang="fa-IR" sz="1800" b="1" dirty="0" err="1">
                <a:solidFill>
                  <a:schemeClr val="accent2"/>
                </a:solidFill>
              </a:rPr>
              <a:t>داده‌ها</a:t>
            </a:r>
            <a:r>
              <a:rPr lang="fa-IR" sz="1800" dirty="0">
                <a:solidFill>
                  <a:schemeClr val="accent2"/>
                </a:solidFill>
              </a:rPr>
              <a:t>).</a:t>
            </a:r>
          </a:p>
          <a:p>
            <a:pPr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chemeClr val="accent2"/>
                </a:solidFill>
              </a:rPr>
              <a:t>افزایش حدود </a:t>
            </a:r>
            <a:r>
              <a:rPr lang="en-US" sz="1800" b="1" dirty="0">
                <a:solidFill>
                  <a:schemeClr val="accent2"/>
                </a:solidFill>
              </a:rPr>
              <a:t>4</a:t>
            </a:r>
            <a:r>
              <a:rPr lang="fa-IR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fa-IR" sz="1800" b="1" dirty="0">
                <a:solidFill>
                  <a:schemeClr val="accent2"/>
                </a:solidFill>
              </a:rPr>
              <a:t>برابری</a:t>
            </a:r>
            <a:r>
              <a:rPr lang="fa-IR" sz="1800" dirty="0">
                <a:solidFill>
                  <a:schemeClr val="accent2"/>
                </a:solidFill>
              </a:rPr>
              <a:t> سرعت آموزش و استنتاج مدل.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259992A7-CD3C-4752-B34C-0B92CF195F3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9386" y="1110868"/>
            <a:ext cx="8124614" cy="899400"/>
          </a:xfrm>
        </p:spPr>
        <p:txBody>
          <a:bodyPr/>
          <a:lstStyle/>
          <a:p>
            <a:pPr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 err="1">
                <a:solidFill>
                  <a:schemeClr val="accent2"/>
                </a:solidFill>
              </a:rPr>
              <a:t>داده‌های</a:t>
            </a:r>
            <a:r>
              <a:rPr lang="fa-IR" sz="1800" dirty="0">
                <a:solidFill>
                  <a:schemeClr val="accent2"/>
                </a:solidFill>
              </a:rPr>
              <a:t> اولیه شامل </a:t>
            </a:r>
            <a:r>
              <a:rPr lang="en-US" sz="1800" b="1" dirty="0">
                <a:solidFill>
                  <a:schemeClr val="accent2"/>
                </a:solidFill>
              </a:rPr>
              <a:t>561</a:t>
            </a:r>
            <a:r>
              <a:rPr lang="fa-IR" sz="1800" b="1" dirty="0">
                <a:solidFill>
                  <a:schemeClr val="accent2"/>
                </a:solidFill>
              </a:rPr>
              <a:t>  ویژگی</a:t>
            </a:r>
            <a:r>
              <a:rPr lang="fa-IR" sz="1800" dirty="0">
                <a:solidFill>
                  <a:schemeClr val="accent2"/>
                </a:solidFill>
              </a:rPr>
              <a:t> بودند که پردازش </a:t>
            </a:r>
            <a:r>
              <a:rPr lang="fa-IR" sz="1800" dirty="0" err="1">
                <a:solidFill>
                  <a:schemeClr val="accent2"/>
                </a:solidFill>
              </a:rPr>
              <a:t>آن‌ها</a:t>
            </a:r>
            <a:r>
              <a:rPr lang="fa-IR" sz="1800" dirty="0">
                <a:solidFill>
                  <a:schemeClr val="accent2"/>
                </a:solidFill>
              </a:rPr>
              <a:t> باعث کندی مدل و اشغال حافظه زیاد </a:t>
            </a:r>
            <a:r>
              <a:rPr lang="fa-IR" sz="1800" dirty="0" err="1">
                <a:solidFill>
                  <a:schemeClr val="accent2"/>
                </a:solidFill>
              </a:rPr>
              <a:t>می‌شد</a:t>
            </a:r>
            <a:r>
              <a:rPr lang="fa-IR" sz="1800" dirty="0">
                <a:solidFill>
                  <a:schemeClr val="accent2"/>
                </a:solidFill>
              </a:rPr>
              <a:t>.</a:t>
            </a:r>
            <a:endParaRPr lang="en-US" sz="1800" dirty="0">
              <a:solidFill>
                <a:schemeClr val="accent2"/>
              </a:solidFill>
            </a:endParaRPr>
          </a:p>
          <a:p>
            <a:pPr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a-IR" sz="1800" dirty="0">
                <a:solidFill>
                  <a:schemeClr val="accent2"/>
                </a:solidFill>
              </a:rPr>
              <a:t>بسیاری از </a:t>
            </a:r>
            <a:r>
              <a:rPr lang="fa-IR" sz="1800" dirty="0" err="1">
                <a:solidFill>
                  <a:schemeClr val="accent2"/>
                </a:solidFill>
              </a:rPr>
              <a:t>سنسورها</a:t>
            </a:r>
            <a:r>
              <a:rPr lang="fa-IR" sz="1800" dirty="0">
                <a:solidFill>
                  <a:schemeClr val="accent2"/>
                </a:solidFill>
              </a:rPr>
              <a:t> اطلاعات مشابهی را ثبت </a:t>
            </a:r>
            <a:r>
              <a:rPr lang="fa-IR" sz="1800" dirty="0" err="1">
                <a:solidFill>
                  <a:schemeClr val="accent2"/>
                </a:solidFill>
              </a:rPr>
              <a:t>می‌کردند</a:t>
            </a:r>
            <a:r>
              <a:rPr lang="fa-IR" sz="1800" dirty="0">
                <a:solidFill>
                  <a:schemeClr val="accent2"/>
                </a:solidFill>
              </a:rPr>
              <a:t> که باعث ایجاد </a:t>
            </a:r>
            <a:r>
              <a:rPr lang="fa-IR" sz="1800" dirty="0" err="1">
                <a:solidFill>
                  <a:schemeClr val="accent2"/>
                </a:solidFill>
              </a:rPr>
              <a:t>نویز</a:t>
            </a:r>
            <a:r>
              <a:rPr lang="fa-IR" sz="1800" dirty="0">
                <a:solidFill>
                  <a:schemeClr val="accent2"/>
                </a:solidFill>
              </a:rPr>
              <a:t> در یادگیری </a:t>
            </a:r>
            <a:r>
              <a:rPr lang="fa-IR" sz="1800" dirty="0" err="1">
                <a:solidFill>
                  <a:schemeClr val="accent2"/>
                </a:solidFill>
              </a:rPr>
              <a:t>می‌شد</a:t>
            </a:r>
            <a:r>
              <a:rPr lang="fa-IR" sz="1800" dirty="0">
                <a:solidFill>
                  <a:schemeClr val="accent2"/>
                </a:solidFill>
              </a:rPr>
              <a:t>.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2" name="Subtitle 41">
            <a:extLst>
              <a:ext uri="{FF2B5EF4-FFF2-40B4-BE49-F238E27FC236}">
                <a16:creationId xmlns:a16="http://schemas.microsoft.com/office/drawing/2014/main" id="{38CA73E2-30A3-4927-A041-43D6EA6FE41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153171" y="3495999"/>
            <a:ext cx="2095200" cy="457200"/>
          </a:xfrm>
        </p:spPr>
        <p:txBody>
          <a:bodyPr/>
          <a:lstStyle/>
          <a:p>
            <a:pPr algn="r"/>
            <a:r>
              <a:rPr lang="fa-IR" sz="2400" b="1" dirty="0">
                <a:solidFill>
                  <a:schemeClr val="accent1"/>
                </a:solidFill>
              </a:rPr>
              <a:t>نتایج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3" name="Subtitle 42">
            <a:extLst>
              <a:ext uri="{FF2B5EF4-FFF2-40B4-BE49-F238E27FC236}">
                <a16:creationId xmlns:a16="http://schemas.microsoft.com/office/drawing/2014/main" id="{807995BB-A072-4EA3-9386-0ADE918D938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842880" y="2114550"/>
            <a:ext cx="2581119" cy="457200"/>
          </a:xfrm>
        </p:spPr>
        <p:txBody>
          <a:bodyPr/>
          <a:lstStyle/>
          <a:p>
            <a:pPr marL="139700" indent="0">
              <a:buNone/>
            </a:pPr>
            <a:r>
              <a:rPr lang="fa-IR" sz="2400" b="1" dirty="0">
                <a:solidFill>
                  <a:schemeClr val="accent1"/>
                </a:solidFill>
                <a:cs typeface="B Elham" panose="00000400000000000000" pitchFamily="2" charset="-78"/>
              </a:rPr>
              <a:t>پروسه حفظ اطلاعات</a:t>
            </a:r>
            <a:endParaRPr lang="en-US" sz="2400" b="1" dirty="0">
              <a:solidFill>
                <a:schemeClr val="accent1"/>
              </a:solidFill>
              <a:cs typeface="B Elham" panose="00000400000000000000" pitchFamily="2" charset="-78"/>
            </a:endParaRP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5F1ABF3D-680A-4DF2-B74C-BD64DBAACB5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977543" y="753693"/>
            <a:ext cx="2446456" cy="457200"/>
          </a:xfrm>
        </p:spPr>
        <p:txBody>
          <a:bodyPr/>
          <a:lstStyle/>
          <a:p>
            <a:r>
              <a:rPr lang="fa-IR" sz="2400" b="1" dirty="0">
                <a:solidFill>
                  <a:schemeClr val="accent1"/>
                </a:solidFill>
              </a:rPr>
              <a:t>ضرورت کاهش ابعاد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6B208582-61CF-497F-B05B-798984FB5CC6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299385" y="2482815"/>
            <a:ext cx="806026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هدف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: </a:t>
            </a:r>
            <a:r>
              <a:rPr kumimoji="0" lang="ar-SA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استخراج ویژگی‌های جدیدی که بیشترین واریانس را در خود جای داده‌اند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.</a:t>
            </a:r>
          </a:p>
          <a:p>
            <a:pPr marL="285750" marR="0" lvl="0" indent="-285750" algn="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ar-SA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معیار انتخاب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: </a:t>
            </a:r>
            <a:r>
              <a:rPr kumimoji="0" lang="fa-IR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 </a:t>
            </a:r>
            <a:r>
              <a:rPr kumimoji="0" lang="ar-SA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حفظ</a:t>
            </a:r>
            <a:r>
              <a:rPr kumimoji="0" lang="fa-IR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 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 </a:t>
            </a:r>
            <a:r>
              <a:rPr lang="en-US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B Elham" panose="00000400000000000000" pitchFamily="2" charset="-78"/>
              </a:rPr>
              <a:t>95%</a:t>
            </a:r>
            <a:r>
              <a:rPr kumimoji="0" lang="ar-SA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از واریانس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 </a:t>
            </a:r>
            <a:r>
              <a:rPr kumimoji="0" lang="ar-SA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کل داده‌ها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B Elham" panose="000004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245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BEE9F7-2699-456E-B00C-33B2B780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50" y="3953172"/>
            <a:ext cx="5202300" cy="1045200"/>
          </a:xfrm>
        </p:spPr>
        <p:txBody>
          <a:bodyPr/>
          <a:lstStyle/>
          <a:p>
            <a:pPr rtl="1"/>
            <a:r>
              <a:rPr lang="fa-IR" b="1" dirty="0"/>
              <a:t>کاهش ابعاد به  کمک</a:t>
            </a:r>
            <a:r>
              <a:rPr lang="en-US" b="1" dirty="0"/>
              <a:t> </a:t>
            </a:r>
            <a:r>
              <a:rPr lang="fa-IR" b="1" dirty="0"/>
              <a:t> </a:t>
            </a:r>
            <a:r>
              <a:rPr lang="en-US" b="1" dirty="0"/>
              <a:t>PCA</a:t>
            </a:r>
            <a:r>
              <a:rPr lang="fa-IR" b="1" dirty="0"/>
              <a:t> 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46C76-936C-4F49-8ABF-B5FBAF7F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8" y="145128"/>
            <a:ext cx="5785165" cy="3740527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tx2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24" name="Google Shape;2409;p64">
            <a:extLst>
              <a:ext uri="{FF2B5EF4-FFF2-40B4-BE49-F238E27FC236}">
                <a16:creationId xmlns:a16="http://schemas.microsoft.com/office/drawing/2014/main" id="{53664E0C-93DC-4B9F-A0AC-9586F1E61482}"/>
              </a:ext>
            </a:extLst>
          </p:cNvPr>
          <p:cNvGrpSpPr/>
          <p:nvPr/>
        </p:nvGrpSpPr>
        <p:grpSpPr>
          <a:xfrm>
            <a:off x="6383070" y="1416814"/>
            <a:ext cx="2331880" cy="3388330"/>
            <a:chOff x="6162888" y="1431577"/>
            <a:chExt cx="414295" cy="601990"/>
          </a:xfrm>
          <a:solidFill>
            <a:srgbClr val="6995D9">
              <a:alpha val="20000"/>
            </a:srgbClr>
          </a:solidFill>
        </p:grpSpPr>
        <p:sp>
          <p:nvSpPr>
            <p:cNvPr id="25" name="Google Shape;2410;p64">
              <a:extLst>
                <a:ext uri="{FF2B5EF4-FFF2-40B4-BE49-F238E27FC236}">
                  <a16:creationId xmlns:a16="http://schemas.microsoft.com/office/drawing/2014/main" id="{E13F1C7C-45A3-46FD-8F2C-23A208A5B623}"/>
                </a:ext>
              </a:extLst>
            </p:cNvPr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11;p64">
              <a:extLst>
                <a:ext uri="{FF2B5EF4-FFF2-40B4-BE49-F238E27FC236}">
                  <a16:creationId xmlns:a16="http://schemas.microsoft.com/office/drawing/2014/main" id="{80893CF2-FAF4-4005-BCE1-84E3C74E5670}"/>
                </a:ext>
              </a:extLst>
            </p:cNvPr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12;p64">
              <a:extLst>
                <a:ext uri="{FF2B5EF4-FFF2-40B4-BE49-F238E27FC236}">
                  <a16:creationId xmlns:a16="http://schemas.microsoft.com/office/drawing/2014/main" id="{254DB023-A6E0-4B16-A676-2A74258360A1}"/>
                </a:ext>
              </a:extLst>
            </p:cNvPr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13;p64">
              <a:extLst>
                <a:ext uri="{FF2B5EF4-FFF2-40B4-BE49-F238E27FC236}">
                  <a16:creationId xmlns:a16="http://schemas.microsoft.com/office/drawing/2014/main" id="{C36540D1-713D-4D3F-B68D-9C3CC802D354}"/>
                </a:ext>
              </a:extLst>
            </p:cNvPr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14;p64">
              <a:extLst>
                <a:ext uri="{FF2B5EF4-FFF2-40B4-BE49-F238E27FC236}">
                  <a16:creationId xmlns:a16="http://schemas.microsoft.com/office/drawing/2014/main" id="{DD776AAD-587C-4FA5-887E-A9E79FDD73B1}"/>
                </a:ext>
              </a:extLst>
            </p:cNvPr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15;p64">
              <a:extLst>
                <a:ext uri="{FF2B5EF4-FFF2-40B4-BE49-F238E27FC236}">
                  <a16:creationId xmlns:a16="http://schemas.microsoft.com/office/drawing/2014/main" id="{A764096B-FB52-4F73-9EFF-F0B7CF214334}"/>
                </a:ext>
              </a:extLst>
            </p:cNvPr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16;p64">
              <a:extLst>
                <a:ext uri="{FF2B5EF4-FFF2-40B4-BE49-F238E27FC236}">
                  <a16:creationId xmlns:a16="http://schemas.microsoft.com/office/drawing/2014/main" id="{CD333A8A-4A8C-4582-A144-894B3B34C1A5}"/>
                </a:ext>
              </a:extLst>
            </p:cNvPr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807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B087DA3-D993-4038-AA55-39D8CED21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64" t="17154" r="16297" b="30789"/>
          <a:stretch/>
        </p:blipFill>
        <p:spPr>
          <a:xfrm>
            <a:off x="139428" y="1211965"/>
            <a:ext cx="4114800" cy="3840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2E55A-0FC5-4842-BAF5-748FA286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4072"/>
            <a:ext cx="7704000" cy="572700"/>
          </a:xfrm>
        </p:spPr>
        <p:txBody>
          <a:bodyPr/>
          <a:lstStyle/>
          <a:p>
            <a:r>
              <a:rPr lang="fa-IR" sz="3600" b="1" dirty="0">
                <a:solidFill>
                  <a:srgbClr val="00FB87"/>
                </a:solidFill>
              </a:rPr>
              <a:t>تحلیل معماری </a:t>
            </a:r>
            <a:r>
              <a:rPr lang="fa-IR" sz="3600" b="1" dirty="0" err="1">
                <a:solidFill>
                  <a:srgbClr val="00FB87"/>
                </a:solidFill>
              </a:rPr>
              <a:t>مدل‌های</a:t>
            </a:r>
            <a:r>
              <a:rPr lang="fa-IR" sz="3600" b="1" dirty="0">
                <a:solidFill>
                  <a:srgbClr val="00FB87"/>
                </a:solidFill>
              </a:rPr>
              <a:t> انتخابی</a:t>
            </a:r>
            <a:endParaRPr lang="en-US" sz="3600" b="1" dirty="0">
              <a:solidFill>
                <a:srgbClr val="00FB8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771E2-5944-4776-96AE-84A131366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286" y="862103"/>
            <a:ext cx="7703999" cy="368384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fa-IR" sz="2000" b="1" dirty="0">
                <a:solidFill>
                  <a:srgbClr val="00CCAC"/>
                </a:solidFill>
              </a:rPr>
              <a:t>مدل </a:t>
            </a:r>
            <a:r>
              <a:rPr lang="en-US" sz="2000" b="1" dirty="0">
                <a:solidFill>
                  <a:srgbClr val="00CCAC"/>
                </a:solidFill>
              </a:rPr>
              <a:t>SVM</a:t>
            </a:r>
            <a:r>
              <a:rPr lang="fa-IR" sz="2000" b="1" dirty="0">
                <a:solidFill>
                  <a:srgbClr val="00CCAC"/>
                </a:solidFill>
              </a:rPr>
              <a:t> </a:t>
            </a:r>
            <a:r>
              <a:rPr lang="en-US" sz="2000" b="1" dirty="0">
                <a:solidFill>
                  <a:srgbClr val="00CCAC"/>
                </a:solidFill>
              </a:rPr>
              <a:t>:</a:t>
            </a:r>
            <a:endParaRPr lang="en-US" sz="2000" dirty="0">
              <a:solidFill>
                <a:srgbClr val="00CCAC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000" dirty="0">
                <a:solidFill>
                  <a:schemeClr val="bg2"/>
                </a:solidFill>
              </a:rPr>
              <a:t>استفاده از اصل </a:t>
            </a:r>
            <a:r>
              <a:rPr lang="en-US" sz="2000" b="1" dirty="0">
                <a:solidFill>
                  <a:schemeClr val="bg2"/>
                </a:solidFill>
              </a:rPr>
              <a:t>Structural Risk Minimization</a:t>
            </a:r>
            <a:r>
              <a:rPr lang="fa-IR" sz="2000" dirty="0">
                <a:solidFill>
                  <a:schemeClr val="bg2"/>
                </a:solidFill>
              </a:rPr>
              <a:t> برای یافتن </a:t>
            </a:r>
            <a:r>
              <a:rPr lang="fa-IR" sz="2000" dirty="0" err="1">
                <a:solidFill>
                  <a:schemeClr val="bg2"/>
                </a:solidFill>
              </a:rPr>
              <a:t>ابرصفحه‌ای</a:t>
            </a:r>
            <a:r>
              <a:rPr lang="fa-IR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(Hyper Plane)</a:t>
            </a:r>
            <a:r>
              <a:rPr lang="fa-IR" sz="2000" dirty="0">
                <a:solidFill>
                  <a:schemeClr val="bg2"/>
                </a:solidFill>
              </a:rPr>
              <a:t> که بیشترین حاشیه </a:t>
            </a:r>
            <a:r>
              <a:rPr lang="en-US" sz="2000" b="1" dirty="0">
                <a:solidFill>
                  <a:schemeClr val="bg2"/>
                </a:solidFill>
              </a:rPr>
              <a:t>(Margin)</a:t>
            </a:r>
            <a:r>
              <a:rPr lang="fa-IR" sz="2000" dirty="0">
                <a:solidFill>
                  <a:schemeClr val="bg2"/>
                </a:solidFill>
              </a:rPr>
              <a:t> را بین </a:t>
            </a:r>
            <a:r>
              <a:rPr lang="fa-IR" sz="2000" dirty="0" err="1">
                <a:solidFill>
                  <a:schemeClr val="bg2"/>
                </a:solidFill>
              </a:rPr>
              <a:t>کلاس‌ها</a:t>
            </a:r>
            <a:r>
              <a:rPr lang="fa-IR" sz="2000" dirty="0">
                <a:solidFill>
                  <a:schemeClr val="bg2"/>
                </a:solidFill>
              </a:rPr>
              <a:t> ایجاد کند.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>
              <a:lnSpc>
                <a:spcPct val="150000"/>
              </a:lnSpc>
              <a:buNone/>
            </a:pPr>
            <a:endParaRPr lang="fa-IR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000" dirty="0">
                <a:solidFill>
                  <a:schemeClr val="bg2"/>
                </a:solidFill>
              </a:rPr>
              <a:t>پایداری بالا در فضاهای با ابعاد بالا و مقاومت در برابر</a:t>
            </a:r>
            <a:r>
              <a:rPr lang="en-US" sz="2000" b="1" dirty="0">
                <a:solidFill>
                  <a:schemeClr val="bg2"/>
                </a:solidFill>
              </a:rPr>
              <a:t>Overfitting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fa-IR" sz="2000" dirty="0">
                <a:solidFill>
                  <a:schemeClr val="bg2"/>
                </a:solidFill>
              </a:rPr>
              <a:t> در </a:t>
            </a:r>
            <a:r>
              <a:rPr lang="fa-IR" sz="2000" dirty="0" err="1">
                <a:solidFill>
                  <a:schemeClr val="bg2"/>
                </a:solidFill>
              </a:rPr>
              <a:t>داده‌های</a:t>
            </a:r>
            <a:r>
              <a:rPr lang="fa-IR" sz="2000" dirty="0">
                <a:solidFill>
                  <a:schemeClr val="bg2"/>
                </a:solidFill>
              </a:rPr>
              <a:t> جدولی.</a:t>
            </a:r>
            <a:endParaRPr lang="en-US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SVM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fa-IR" sz="2000" dirty="0">
                <a:solidFill>
                  <a:schemeClr val="bg2"/>
                </a:solidFill>
              </a:rPr>
              <a:t>به دنبال نظم ساختاری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0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B087DA3-D993-4038-AA55-39D8CED21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2" b="17130"/>
          <a:stretch/>
        </p:blipFill>
        <p:spPr>
          <a:xfrm>
            <a:off x="587285" y="862103"/>
            <a:ext cx="4728477" cy="4206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2E55A-0FC5-4842-BAF5-748FA286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4072"/>
            <a:ext cx="7704000" cy="572700"/>
          </a:xfrm>
        </p:spPr>
        <p:txBody>
          <a:bodyPr/>
          <a:lstStyle/>
          <a:p>
            <a:r>
              <a:rPr lang="fa-IR" sz="3600" b="1" dirty="0">
                <a:solidFill>
                  <a:srgbClr val="00FB87"/>
                </a:solidFill>
              </a:rPr>
              <a:t>تحلیل معماری </a:t>
            </a:r>
            <a:r>
              <a:rPr lang="fa-IR" sz="3600" b="1" dirty="0" err="1">
                <a:solidFill>
                  <a:srgbClr val="00FB87"/>
                </a:solidFill>
              </a:rPr>
              <a:t>مدل‌های</a:t>
            </a:r>
            <a:r>
              <a:rPr lang="fa-IR" sz="3600" b="1" dirty="0">
                <a:solidFill>
                  <a:srgbClr val="00FB87"/>
                </a:solidFill>
              </a:rPr>
              <a:t> انتخابی</a:t>
            </a:r>
            <a:endParaRPr lang="en-US" sz="3600" b="1" dirty="0">
              <a:solidFill>
                <a:srgbClr val="00FB8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771E2-5944-4776-96AE-84A131366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285" y="862103"/>
            <a:ext cx="7772943" cy="368384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fa-IR" sz="2000" b="1" dirty="0">
                <a:solidFill>
                  <a:srgbClr val="00CCAC"/>
                </a:solidFill>
              </a:rPr>
              <a:t>مدل </a:t>
            </a:r>
            <a:r>
              <a:rPr lang="en-US" sz="2000" b="1" dirty="0">
                <a:solidFill>
                  <a:srgbClr val="00CCAC"/>
                </a:solidFill>
              </a:rPr>
              <a:t>MLP</a:t>
            </a:r>
            <a:r>
              <a:rPr lang="fa-IR" sz="2000" b="1" dirty="0">
                <a:solidFill>
                  <a:srgbClr val="00CCAC"/>
                </a:solidFill>
              </a:rPr>
              <a:t> </a:t>
            </a:r>
            <a:r>
              <a:rPr lang="en-US" sz="2000" b="1" dirty="0">
                <a:solidFill>
                  <a:srgbClr val="00CCAC"/>
                </a:solidFill>
              </a:rPr>
              <a:t>:</a:t>
            </a:r>
            <a:endParaRPr lang="en-US" sz="2000" dirty="0">
              <a:solidFill>
                <a:srgbClr val="00CCAC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000" dirty="0">
                <a:solidFill>
                  <a:schemeClr val="bg2"/>
                </a:solidFill>
              </a:rPr>
              <a:t>استفاده از </a:t>
            </a:r>
            <a:r>
              <a:rPr lang="en-US" sz="2000" b="1" dirty="0">
                <a:solidFill>
                  <a:schemeClr val="bg2"/>
                </a:solidFill>
              </a:rPr>
              <a:t>Universal Approximation Theorem</a:t>
            </a:r>
            <a:r>
              <a:rPr lang="fa-IR" sz="2000" b="1" dirty="0">
                <a:solidFill>
                  <a:schemeClr val="bg2"/>
                </a:solidFill>
              </a:rPr>
              <a:t> </a:t>
            </a:r>
            <a:r>
              <a:rPr lang="fa-IR" sz="2000" dirty="0">
                <a:solidFill>
                  <a:schemeClr val="bg2"/>
                </a:solidFill>
              </a:rPr>
              <a:t>این شبکه </a:t>
            </a:r>
            <a:r>
              <a:rPr lang="fa-IR" sz="2000" dirty="0" err="1">
                <a:solidFill>
                  <a:schemeClr val="bg2"/>
                </a:solidFill>
              </a:rPr>
              <a:t>می‌تواند</a:t>
            </a:r>
            <a:r>
              <a:rPr lang="fa-IR" sz="2000" dirty="0">
                <a:solidFill>
                  <a:schemeClr val="bg2"/>
                </a:solidFill>
              </a:rPr>
              <a:t> هر تابع پیچیده و </a:t>
            </a:r>
            <a:r>
              <a:rPr lang="fa-IR" sz="2000" dirty="0" err="1">
                <a:solidFill>
                  <a:schemeClr val="bg2"/>
                </a:solidFill>
              </a:rPr>
              <a:t>غیرخطی</a:t>
            </a:r>
            <a:r>
              <a:rPr lang="fa-IR" sz="2000" dirty="0">
                <a:solidFill>
                  <a:schemeClr val="bg2"/>
                </a:solidFill>
              </a:rPr>
              <a:t> را که بین حرکات بدن و خروجی </a:t>
            </a:r>
            <a:r>
              <a:rPr lang="fa-IR" sz="2000" dirty="0" err="1">
                <a:solidFill>
                  <a:schemeClr val="bg2"/>
                </a:solidFill>
              </a:rPr>
              <a:t>سنسور</a:t>
            </a:r>
            <a:r>
              <a:rPr lang="fa-IR" sz="2000" dirty="0">
                <a:solidFill>
                  <a:schemeClr val="bg2"/>
                </a:solidFill>
              </a:rPr>
              <a:t> وجود دارد، </a:t>
            </a:r>
            <a:r>
              <a:rPr lang="fa-IR" sz="2000" dirty="0" err="1">
                <a:solidFill>
                  <a:schemeClr val="bg2"/>
                </a:solidFill>
              </a:rPr>
              <a:t>مدل‌سازی</a:t>
            </a:r>
            <a:r>
              <a:rPr lang="fa-IR" sz="2000" dirty="0">
                <a:solidFill>
                  <a:schemeClr val="bg2"/>
                </a:solidFill>
              </a:rPr>
              <a:t> کند.</a:t>
            </a:r>
          </a:p>
          <a:p>
            <a:pPr marL="139700" indent="0">
              <a:lnSpc>
                <a:spcPct val="150000"/>
              </a:lnSpc>
              <a:buNone/>
            </a:pPr>
            <a:endParaRPr lang="fa-IR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000" dirty="0">
                <a:solidFill>
                  <a:schemeClr val="bg2"/>
                </a:solidFill>
              </a:rPr>
              <a:t>استفاده از توابع </a:t>
            </a:r>
            <a:r>
              <a:rPr lang="fa-IR" sz="2000" dirty="0" err="1">
                <a:solidFill>
                  <a:schemeClr val="bg2"/>
                </a:solidFill>
              </a:rPr>
              <a:t>فعال‌ساز</a:t>
            </a:r>
            <a:r>
              <a:rPr lang="fa-IR" sz="2000" dirty="0">
                <a:solidFill>
                  <a:schemeClr val="bg2"/>
                </a:solidFill>
              </a:rPr>
              <a:t> </a:t>
            </a:r>
            <a:r>
              <a:rPr lang="fa-IR" sz="2000" dirty="0" err="1">
                <a:solidFill>
                  <a:schemeClr val="bg2"/>
                </a:solidFill>
              </a:rPr>
              <a:t>غیرخطی</a:t>
            </a:r>
            <a:r>
              <a:rPr lang="fa-IR" sz="2000" dirty="0">
                <a:solidFill>
                  <a:schemeClr val="bg2"/>
                </a:solidFill>
              </a:rPr>
              <a:t> ( مانند </a:t>
            </a:r>
            <a:r>
              <a:rPr lang="en-US" sz="2000" b="1" dirty="0" err="1">
                <a:solidFill>
                  <a:schemeClr val="bg2"/>
                </a:solidFill>
              </a:rPr>
              <a:t>ReLU</a:t>
            </a:r>
            <a:r>
              <a:rPr lang="fa-IR" sz="2000" dirty="0">
                <a:solidFill>
                  <a:schemeClr val="bg2"/>
                </a:solidFill>
              </a:rPr>
              <a:t> یا </a:t>
            </a:r>
            <a:r>
              <a:rPr lang="en-US" sz="2000" b="1" dirty="0">
                <a:solidFill>
                  <a:schemeClr val="bg2"/>
                </a:solidFill>
              </a:rPr>
              <a:t>Tanh</a:t>
            </a:r>
            <a:r>
              <a:rPr lang="fa-IR" sz="2000" dirty="0">
                <a:solidFill>
                  <a:schemeClr val="bg2"/>
                </a:solidFill>
              </a:rPr>
              <a:t>) برای استخراج </a:t>
            </a:r>
            <a:r>
              <a:rPr lang="fa-IR" sz="2000" dirty="0" err="1">
                <a:solidFill>
                  <a:schemeClr val="bg2"/>
                </a:solidFill>
              </a:rPr>
              <a:t>ویژگی‌های</a:t>
            </a:r>
            <a:r>
              <a:rPr lang="fa-IR" sz="2000" dirty="0">
                <a:solidFill>
                  <a:schemeClr val="bg2"/>
                </a:solidFill>
              </a:rPr>
              <a:t> مرتبه بالا از </a:t>
            </a:r>
            <a:r>
              <a:rPr lang="fa-IR" sz="2000" dirty="0" err="1">
                <a:solidFill>
                  <a:schemeClr val="bg2"/>
                </a:solidFill>
              </a:rPr>
              <a:t>سیگنال‌های</a:t>
            </a:r>
            <a:r>
              <a:rPr lang="fa-IR" sz="2000" dirty="0">
                <a:solidFill>
                  <a:schemeClr val="bg2"/>
                </a:solidFill>
              </a:rPr>
              <a:t> زمانی.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2"/>
                </a:solidFill>
              </a:rPr>
              <a:t>MLP</a:t>
            </a:r>
            <a:r>
              <a:rPr lang="fa-IR" sz="2000" dirty="0">
                <a:solidFill>
                  <a:schemeClr val="bg2"/>
                </a:solidFill>
              </a:rPr>
              <a:t> 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fa-IR" sz="2000" dirty="0">
                <a:solidFill>
                  <a:schemeClr val="bg2"/>
                </a:solidFill>
              </a:rPr>
              <a:t>به دنبال یادگیری الگوهای پنهان و </a:t>
            </a:r>
            <a:r>
              <a:rPr lang="fa-IR" sz="2000" dirty="0" err="1">
                <a:solidFill>
                  <a:schemeClr val="bg2"/>
                </a:solidFill>
              </a:rPr>
              <a:t>غیرخطی</a:t>
            </a:r>
            <a:r>
              <a:rPr lang="fa-IR" sz="2000" dirty="0">
                <a:solidFill>
                  <a:schemeClr val="bg2"/>
                </a:solidFill>
              </a:rPr>
              <a:t> در </a:t>
            </a:r>
            <a:r>
              <a:rPr lang="fa-IR" sz="2000" dirty="0" err="1">
                <a:solidFill>
                  <a:schemeClr val="bg2"/>
                </a:solidFill>
              </a:rPr>
              <a:t>داده‌هاست</a:t>
            </a:r>
            <a:r>
              <a:rPr lang="fa-IR" sz="2000" dirty="0">
                <a:solidFill>
                  <a:schemeClr val="bg2"/>
                </a:solidFill>
              </a:rPr>
              <a:t>.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95917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New fonts">
      <a:majorFont>
        <a:latin typeface="Times New Roman"/>
        <a:ea typeface=""/>
        <a:cs typeface="B Elham"/>
      </a:majorFont>
      <a:minorFont>
        <a:latin typeface="Times New Roman"/>
        <a:ea typeface=""/>
        <a:cs typeface="B Elha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</TotalTime>
  <Words>1631</Words>
  <Application>Microsoft Office PowerPoint</Application>
  <PresentationFormat>On-screen Show (16:9)</PresentationFormat>
  <Paragraphs>171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Wingdings</vt:lpstr>
      <vt:lpstr>Arial</vt:lpstr>
      <vt:lpstr>B Sina</vt:lpstr>
      <vt:lpstr>B Elham</vt:lpstr>
      <vt:lpstr>Bebas Neue</vt:lpstr>
      <vt:lpstr>Anaheim</vt:lpstr>
      <vt:lpstr>Montserrat Black</vt:lpstr>
      <vt:lpstr>Nunito Light</vt:lpstr>
      <vt:lpstr>Montserrat</vt:lpstr>
      <vt:lpstr>Times New Roman</vt:lpstr>
      <vt:lpstr>Artificial Intelligence (AI) Technology Consulting by Slidesgo</vt:lpstr>
      <vt:lpstr>تشخیص الگوهای حرکتی با داده‌های سنسوری موبایل</vt:lpstr>
      <vt:lpstr>معرفی موضوع</vt:lpstr>
      <vt:lpstr>آشنایی با داده‌های خام و آماده‌سازی اولیه</vt:lpstr>
      <vt:lpstr>نمودار توزیع کلاس ها و نوع فعالیت</vt:lpstr>
      <vt:lpstr>استاندارد سازی داده ها </vt:lpstr>
      <vt:lpstr>کاهش ابعاد با استفاده از PCA</vt:lpstr>
      <vt:lpstr>کاهش ابعاد به  کمک  PCA </vt:lpstr>
      <vt:lpstr>تحلیل معماری مدل‌های انتخابی</vt:lpstr>
      <vt:lpstr>تحلیل معماری مدل‌های انتخابی</vt:lpstr>
      <vt:lpstr>Optimization به کمک Optuna</vt:lpstr>
      <vt:lpstr>کد بهینه سازی Optuna برای SVM</vt:lpstr>
      <vt:lpstr>نتایج بهینه سازی با  Optuna</vt:lpstr>
      <vt:lpstr>تحلیل نتایج بهینه سازی با  Optuna</vt:lpstr>
      <vt:lpstr>تحلیل نتایج بهینه سازی با  Optuna</vt:lpstr>
      <vt:lpstr>زمان بر بودن و محاسبات بیشتر</vt:lpstr>
      <vt:lpstr>معماری آموزش و تضمین صحت مدل</vt:lpstr>
      <vt:lpstr>PowerPoint Presentation</vt:lpstr>
      <vt:lpstr>تحلیل عملکرد مدل SVM</vt:lpstr>
      <vt:lpstr>تحلیل عملکرد مدل MLP</vt:lpstr>
      <vt:lpstr>مقایسه نتایج دو مدل</vt:lpstr>
      <vt:lpstr>مفهوم نمودار ROC و AUC</vt:lpstr>
      <vt:lpstr>تحلیل چندکلاسه</vt:lpstr>
      <vt:lpstr>تفسیر نهایی</vt:lpstr>
      <vt:lpstr>مفهوم</vt:lpstr>
      <vt:lpstr>تحلیل رفتار</vt:lpstr>
      <vt:lpstr>پایداری و عدم Overfitting</vt:lpstr>
      <vt:lpstr>نتیجه نهایی پروژه</vt:lpstr>
      <vt:lpstr>با تشکر از توجه شما!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تشخیص الگوهای حرکتی با داده‌های سنسوری موبایل</dc:title>
  <dc:creator>Asus</dc:creator>
  <cp:lastModifiedBy>Asus</cp:lastModifiedBy>
  <cp:revision>55</cp:revision>
  <dcterms:modified xsi:type="dcterms:W3CDTF">2026-02-13T17:10:55Z</dcterms:modified>
</cp:coreProperties>
</file>